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Barlow" panose="00000500000000000000" pitchFamily="2" charset="0"/>
      <p:regular r:id="rId11"/>
      <p:bold r:id="rId12"/>
    </p:embeddedFont>
    <p:embeddedFont>
      <p:font typeface="Barlow Bold" panose="00000800000000000000" pitchFamily="2" charset="0"/>
      <p:bold r:id="rId13"/>
    </p:embeddedFont>
    <p:embeddedFont>
      <p:font typeface="Barlow Medium" panose="00000600000000000000" pitchFamily="2" charset="0"/>
      <p:regular r:id="rId14"/>
    </p:embeddedFont>
    <p:embeddedFont>
      <p:font typeface="Calibri" panose="020F0502020204030204" pitchFamily="34" charset="0"/>
      <p:regular r:id="rId15"/>
      <p:bold r:id="rId16"/>
      <p:italic r:id="rId17"/>
      <p:boldItalic r:id="rId18"/>
    </p:embeddedFont>
  </p:embeddedFontLst>
  <p:defaultTextStyle>
    <a:defPPr>
      <a:defRPr lang="en-CM"/>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wetbe njiwung" initials="nn" lastIdx="1" clrIdx="0">
    <p:extLst>
      <p:ext uri="{19B8F6BF-5375-455C-9EA6-DF929625EA0E}">
        <p15:presenceInfo xmlns:p15="http://schemas.microsoft.com/office/powerpoint/2012/main" userId="1d9d04f3fded75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52"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5999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9363" y="664369"/>
            <a:ext cx="7458075" cy="1338263"/>
          </a:xfrm>
          <a:prstGeom prst="rect">
            <a:avLst/>
          </a:prstGeom>
          <a:noFill/>
          <a:ln/>
        </p:spPr>
        <p:txBody>
          <a:bodyPr wrap="square" lIns="0" tIns="0" rIns="0" bIns="0" rtlCol="0" anchor="t"/>
          <a:lstStyle/>
          <a:p>
            <a:pPr marL="0" indent="0" algn="l">
              <a:lnSpc>
                <a:spcPts val="5250"/>
              </a:lnSpc>
              <a:buNone/>
            </a:pPr>
            <a:r>
              <a:rPr lang="en-US" sz="4200" dirty="0">
                <a:solidFill>
                  <a:srgbClr val="FFFFFF"/>
                </a:solidFill>
                <a:latin typeface="Barlow Medium" pitchFamily="34" charset="0"/>
                <a:ea typeface="Barlow Medium" pitchFamily="34" charset="-122"/>
                <a:cs typeface="Barlow Medium" pitchFamily="34" charset="-120"/>
              </a:rPr>
              <a:t>Mobile App Development: A Comprehensive Overview</a:t>
            </a:r>
            <a:endParaRPr lang="en-US" sz="4200" dirty="0"/>
          </a:p>
        </p:txBody>
      </p:sp>
      <p:sp>
        <p:nvSpPr>
          <p:cNvPr id="4" name="Text 1"/>
          <p:cNvSpPr/>
          <p:nvPr/>
        </p:nvSpPr>
        <p:spPr>
          <a:xfrm>
            <a:off x="6329363" y="2363867"/>
            <a:ext cx="7458075" cy="231171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This presentation provides a comprehensive overview of mobile app development, covering various aspects from app types and programming languages to development frameworks, architectures, and cost estimation. We will explore the key differences between native, progressive web apps, and hybrid apps, as well as compare mobile app programming languages and development frameworks.</a:t>
            </a:r>
            <a:endParaRPr lang="en-US" sz="1850" dirty="0"/>
          </a:p>
        </p:txBody>
      </p:sp>
      <p:sp>
        <p:nvSpPr>
          <p:cNvPr id="5" name="Text 2"/>
          <p:cNvSpPr/>
          <p:nvPr/>
        </p:nvSpPr>
        <p:spPr>
          <a:xfrm>
            <a:off x="6329363" y="4946452"/>
            <a:ext cx="7458075" cy="1926431"/>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arlow" pitchFamily="34" charset="0"/>
                <a:ea typeface="Barlow" pitchFamily="34" charset="-122"/>
                <a:cs typeface="Barlow" pitchFamily="34" charset="-120"/>
              </a:rPr>
              <a:t>Additionally, we will delve into mobile application architectures and design patterns, study how to collect and analyze user requirements, and discuss how to estimate mobile app development costs. This presentation aims to provide a thorough understanding of the mobile app development landscape.</a:t>
            </a:r>
            <a:endParaRPr lang="en-US" sz="1850" dirty="0"/>
          </a:p>
        </p:txBody>
      </p:sp>
      <p:sp>
        <p:nvSpPr>
          <p:cNvPr id="8" name="Text 4"/>
          <p:cNvSpPr/>
          <p:nvPr/>
        </p:nvSpPr>
        <p:spPr>
          <a:xfrm>
            <a:off x="6835021" y="7143750"/>
            <a:ext cx="3974306" cy="421481"/>
          </a:xfrm>
          <a:prstGeom prst="rect">
            <a:avLst/>
          </a:prstGeom>
          <a:noFill/>
          <a:ln/>
        </p:spPr>
        <p:txBody>
          <a:bodyPr wrap="none" lIns="0" tIns="0" rIns="0" bIns="0" rtlCol="0" anchor="t"/>
          <a:lstStyle/>
          <a:p>
            <a:pPr marL="0" indent="0" algn="l">
              <a:lnSpc>
                <a:spcPts val="3300"/>
              </a:lnSpc>
              <a:buNone/>
            </a:pPr>
            <a:r>
              <a:rPr lang="en-US" sz="2350" b="1" dirty="0">
                <a:solidFill>
                  <a:srgbClr val="E5E0DF"/>
                </a:solidFill>
                <a:latin typeface="Barlow Bold" pitchFamily="34" charset="0"/>
                <a:ea typeface="Barlow Bold" pitchFamily="34" charset="-122"/>
              </a:rPr>
              <a:t>By group 20</a:t>
            </a:r>
            <a:endParaRPr lang="en-US" sz="2350" dirty="0"/>
          </a:p>
        </p:txBody>
      </p:sp>
      <p:sp>
        <p:nvSpPr>
          <p:cNvPr id="9" name="Rectangle 8">
            <a:extLst>
              <a:ext uri="{FF2B5EF4-FFF2-40B4-BE49-F238E27FC236}">
                <a16:creationId xmlns:a16="http://schemas.microsoft.com/office/drawing/2014/main" id="{ABAB5B22-A34C-4CDE-9B9B-F62283A81133}"/>
              </a:ext>
            </a:extLst>
          </p:cNvPr>
          <p:cNvSpPr/>
          <p:nvPr/>
        </p:nvSpPr>
        <p:spPr>
          <a:xfrm>
            <a:off x="12873789" y="7565231"/>
            <a:ext cx="1756611" cy="66436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M"/>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477208"/>
            <a:ext cx="10144363" cy="685800"/>
          </a:xfrm>
          <a:prstGeom prst="rect">
            <a:avLst/>
          </a:prstGeom>
          <a:noFill/>
          <a:ln/>
        </p:spPr>
        <p:txBody>
          <a:bodyPr wrap="none" lIns="0" tIns="0" rIns="0" bIns="0" rtlCol="0" anchor="t"/>
          <a:lstStyle/>
          <a:p>
            <a:pPr marL="0" indent="0" algn="l">
              <a:lnSpc>
                <a:spcPts val="5400"/>
              </a:lnSpc>
              <a:buNone/>
            </a:pPr>
            <a:r>
              <a:rPr lang="en-US" sz="4300" dirty="0">
                <a:solidFill>
                  <a:srgbClr val="FFFFFF"/>
                </a:solidFill>
                <a:latin typeface="Barlow Medium" pitchFamily="34" charset="0"/>
                <a:ea typeface="Barlow Medium" pitchFamily="34" charset="-122"/>
                <a:cs typeface="Barlow Medium" pitchFamily="34" charset="-120"/>
              </a:rPr>
              <a:t>Mobile App Types: Native, PWA, and Hybrid</a:t>
            </a:r>
            <a:endParaRPr lang="en-US" sz="4300" dirty="0"/>
          </a:p>
        </p:txBody>
      </p:sp>
      <p:sp>
        <p:nvSpPr>
          <p:cNvPr id="3" name="Text 1"/>
          <p:cNvSpPr/>
          <p:nvPr/>
        </p:nvSpPr>
        <p:spPr>
          <a:xfrm>
            <a:off x="864037" y="2780109"/>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FFFFFF"/>
                </a:solidFill>
                <a:latin typeface="Barlow Medium" pitchFamily="34" charset="0"/>
                <a:ea typeface="Barlow Medium" pitchFamily="34" charset="-122"/>
                <a:cs typeface="Barlow Medium" pitchFamily="34" charset="-120"/>
              </a:rPr>
              <a:t>Native Apps</a:t>
            </a:r>
            <a:endParaRPr lang="en-US" sz="2150" dirty="0"/>
          </a:p>
        </p:txBody>
      </p:sp>
      <p:sp>
        <p:nvSpPr>
          <p:cNvPr id="4" name="Text 2"/>
          <p:cNvSpPr/>
          <p:nvPr/>
        </p:nvSpPr>
        <p:spPr>
          <a:xfrm>
            <a:off x="864037" y="3369826"/>
            <a:ext cx="3898821" cy="3160395"/>
          </a:xfrm>
          <a:prstGeom prst="rect">
            <a:avLst/>
          </a:prstGeom>
          <a:noFill/>
          <a:ln/>
        </p:spPr>
        <p:txBody>
          <a:bodyPr wrap="square" lIns="0" tIns="0" rIns="0" bIns="0" rtlCol="0" anchor="t"/>
          <a:lstStyle/>
          <a:p>
            <a:pPr marL="0" indent="0" algn="l">
              <a:lnSpc>
                <a:spcPts val="3100"/>
              </a:lnSpc>
              <a:buNone/>
            </a:pPr>
            <a:r>
              <a:rPr lang="en-US" sz="1900" dirty="0">
                <a:solidFill>
                  <a:srgbClr val="E5E0DF"/>
                </a:solidFill>
                <a:latin typeface="Barlow" pitchFamily="34" charset="0"/>
                <a:ea typeface="Barlow" pitchFamily="34" charset="-122"/>
                <a:cs typeface="Barlow" pitchFamily="34" charset="-120"/>
              </a:rPr>
              <a:t>Built for a single platform (iOS or Android), native apps offer top performance and full device access. However, they require separate codebases, increasing development costs and timelines. Best for apps needing peak performance or deep hardware integration.</a:t>
            </a:r>
            <a:endParaRPr lang="en-US" sz="1900" dirty="0"/>
          </a:p>
        </p:txBody>
      </p:sp>
      <p:sp>
        <p:nvSpPr>
          <p:cNvPr id="5" name="Text 3"/>
          <p:cNvSpPr/>
          <p:nvPr/>
        </p:nvSpPr>
        <p:spPr>
          <a:xfrm>
            <a:off x="5372695" y="2780109"/>
            <a:ext cx="3559612" cy="342900"/>
          </a:xfrm>
          <a:prstGeom prst="rect">
            <a:avLst/>
          </a:prstGeom>
          <a:noFill/>
          <a:ln/>
        </p:spPr>
        <p:txBody>
          <a:bodyPr wrap="none" lIns="0" tIns="0" rIns="0" bIns="0" rtlCol="0" anchor="t"/>
          <a:lstStyle/>
          <a:p>
            <a:pPr marL="0" indent="0" algn="l">
              <a:lnSpc>
                <a:spcPts val="2700"/>
              </a:lnSpc>
              <a:buNone/>
            </a:pPr>
            <a:r>
              <a:rPr lang="en-US" sz="2150" dirty="0">
                <a:solidFill>
                  <a:srgbClr val="FFFFFF"/>
                </a:solidFill>
                <a:latin typeface="Barlow Medium" pitchFamily="34" charset="0"/>
                <a:ea typeface="Barlow Medium" pitchFamily="34" charset="-122"/>
                <a:cs typeface="Barlow Medium" pitchFamily="34" charset="-120"/>
              </a:rPr>
              <a:t>Progressive Web Apps (PWAs)</a:t>
            </a:r>
            <a:endParaRPr lang="en-US" sz="2150" dirty="0"/>
          </a:p>
        </p:txBody>
      </p:sp>
      <p:sp>
        <p:nvSpPr>
          <p:cNvPr id="6" name="Text 4"/>
          <p:cNvSpPr/>
          <p:nvPr/>
        </p:nvSpPr>
        <p:spPr>
          <a:xfrm>
            <a:off x="5372695" y="3369826"/>
            <a:ext cx="3898821" cy="2765346"/>
          </a:xfrm>
          <a:prstGeom prst="rect">
            <a:avLst/>
          </a:prstGeom>
          <a:noFill/>
          <a:ln/>
        </p:spPr>
        <p:txBody>
          <a:bodyPr wrap="square" lIns="0" tIns="0" rIns="0" bIns="0" rtlCol="0" anchor="t"/>
          <a:lstStyle/>
          <a:p>
            <a:pPr marL="0" indent="0" algn="l">
              <a:lnSpc>
                <a:spcPts val="3100"/>
              </a:lnSpc>
              <a:buNone/>
            </a:pPr>
            <a:r>
              <a:rPr lang="en-US" sz="1900" dirty="0">
                <a:solidFill>
                  <a:srgbClr val="E5E0DF"/>
                </a:solidFill>
                <a:latin typeface="Barlow" pitchFamily="34" charset="0"/>
                <a:ea typeface="Barlow" pitchFamily="34" charset="-122"/>
                <a:cs typeface="Barlow" pitchFamily="34" charset="-120"/>
              </a:rPr>
              <a:t>PWAs are web apps that mimic native app behavior, using a single codebase across all devices. They offer broad reach with minimal investment but have limited access to some device features and may be slower than native apps.</a:t>
            </a:r>
            <a:endParaRPr lang="en-US" sz="1900" dirty="0"/>
          </a:p>
        </p:txBody>
      </p:sp>
      <p:sp>
        <p:nvSpPr>
          <p:cNvPr id="7" name="Text 5"/>
          <p:cNvSpPr/>
          <p:nvPr/>
        </p:nvSpPr>
        <p:spPr>
          <a:xfrm>
            <a:off x="9881354" y="2780109"/>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FFFFFF"/>
                </a:solidFill>
                <a:latin typeface="Barlow Medium" pitchFamily="34" charset="0"/>
                <a:ea typeface="Barlow Medium" pitchFamily="34" charset="-122"/>
                <a:cs typeface="Barlow Medium" pitchFamily="34" charset="-120"/>
              </a:rPr>
              <a:t>Hybrid Apps</a:t>
            </a:r>
            <a:endParaRPr lang="en-US" sz="2150" dirty="0"/>
          </a:p>
        </p:txBody>
      </p:sp>
      <p:sp>
        <p:nvSpPr>
          <p:cNvPr id="8" name="Text 6"/>
          <p:cNvSpPr/>
          <p:nvPr/>
        </p:nvSpPr>
        <p:spPr>
          <a:xfrm>
            <a:off x="9881354" y="3369826"/>
            <a:ext cx="3898821" cy="3160395"/>
          </a:xfrm>
          <a:prstGeom prst="rect">
            <a:avLst/>
          </a:prstGeom>
          <a:noFill/>
          <a:ln/>
        </p:spPr>
        <p:txBody>
          <a:bodyPr wrap="square" lIns="0" tIns="0" rIns="0" bIns="0" rtlCol="0" anchor="t"/>
          <a:lstStyle/>
          <a:p>
            <a:pPr marL="0" indent="0" algn="l">
              <a:lnSpc>
                <a:spcPts val="3100"/>
              </a:lnSpc>
              <a:buNone/>
            </a:pPr>
            <a:r>
              <a:rPr lang="en-US" sz="1900" dirty="0">
                <a:solidFill>
                  <a:srgbClr val="E5E0DF"/>
                </a:solidFill>
                <a:latin typeface="Barlow" pitchFamily="34" charset="0"/>
                <a:ea typeface="Barlow" pitchFamily="34" charset="-122"/>
                <a:cs typeface="Barlow" pitchFamily="34" charset="-120"/>
              </a:rPr>
              <a:t>Hybrid apps blend native and web approaches, using a single codebase wrapped in a native shell. They offer cost-efficiency and faster development but may have slower performance and UX issues. Good for apps needing moderate device access and quick deployment.</a:t>
            </a:r>
            <a:endParaRPr lang="en-US" sz="1900" dirty="0"/>
          </a:p>
        </p:txBody>
      </p:sp>
      <p:sp>
        <p:nvSpPr>
          <p:cNvPr id="9" name="Rectangle 8">
            <a:extLst>
              <a:ext uri="{FF2B5EF4-FFF2-40B4-BE49-F238E27FC236}">
                <a16:creationId xmlns:a16="http://schemas.microsoft.com/office/drawing/2014/main" id="{B290EEEC-E264-42EB-8E36-194B34471522}"/>
              </a:ext>
            </a:extLst>
          </p:cNvPr>
          <p:cNvSpPr/>
          <p:nvPr/>
        </p:nvSpPr>
        <p:spPr>
          <a:xfrm>
            <a:off x="12885821" y="7495674"/>
            <a:ext cx="1744579" cy="7339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M"/>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1137" y="1066086"/>
            <a:ext cx="7622619" cy="599003"/>
          </a:xfrm>
          <a:prstGeom prst="rect">
            <a:avLst/>
          </a:prstGeom>
          <a:noFill/>
          <a:ln/>
        </p:spPr>
        <p:txBody>
          <a:bodyPr wrap="none" lIns="0" tIns="0" rIns="0" bIns="0" rtlCol="0" anchor="t"/>
          <a:lstStyle/>
          <a:p>
            <a:pPr marL="0" indent="0" algn="l">
              <a:lnSpc>
                <a:spcPts val="4700"/>
              </a:lnSpc>
              <a:buNone/>
            </a:pPr>
            <a:r>
              <a:rPr lang="en-US" sz="3750" dirty="0">
                <a:solidFill>
                  <a:srgbClr val="FFFFFF"/>
                </a:solidFill>
                <a:latin typeface="Barlow Medium" pitchFamily="34" charset="0"/>
                <a:ea typeface="Barlow Medium" pitchFamily="34" charset="-122"/>
                <a:cs typeface="Barlow Medium" pitchFamily="34" charset="-120"/>
              </a:rPr>
              <a:t>Mobile App Programming Languages</a:t>
            </a:r>
            <a:endParaRPr lang="en-US" sz="3750" dirty="0"/>
          </a:p>
        </p:txBody>
      </p:sp>
      <p:pic>
        <p:nvPicPr>
          <p:cNvPr id="4" name="Image 1" descr="preencoded.png"/>
          <p:cNvPicPr>
            <a:picLocks noChangeAspect="1"/>
          </p:cNvPicPr>
          <p:nvPr/>
        </p:nvPicPr>
        <p:blipFill>
          <a:blip r:embed="rId4"/>
          <a:stretch>
            <a:fillRect/>
          </a:stretch>
        </p:blipFill>
        <p:spPr>
          <a:xfrm>
            <a:off x="6241137" y="1988582"/>
            <a:ext cx="539115" cy="539115"/>
          </a:xfrm>
          <a:prstGeom prst="rect">
            <a:avLst/>
          </a:prstGeom>
        </p:spPr>
      </p:pic>
      <p:sp>
        <p:nvSpPr>
          <p:cNvPr id="5" name="Text 1"/>
          <p:cNvSpPr/>
          <p:nvPr/>
        </p:nvSpPr>
        <p:spPr>
          <a:xfrm>
            <a:off x="6241137" y="2743319"/>
            <a:ext cx="2329101" cy="299561"/>
          </a:xfrm>
          <a:prstGeom prst="rect">
            <a:avLst/>
          </a:prstGeom>
          <a:noFill/>
          <a:ln/>
        </p:spPr>
        <p:txBody>
          <a:bodyPr wrap="none" lIns="0" tIns="0" rIns="0" bIns="0" rtlCol="0" anchor="t"/>
          <a:lstStyle/>
          <a:p>
            <a:pPr marL="0" indent="0" algn="l">
              <a:lnSpc>
                <a:spcPts val="2350"/>
              </a:lnSpc>
              <a:buNone/>
            </a:pPr>
            <a:r>
              <a:rPr lang="en-US" sz="1850" dirty="0">
                <a:solidFill>
                  <a:srgbClr val="E5E0DF"/>
                </a:solidFill>
                <a:latin typeface="Barlow Medium" pitchFamily="34" charset="0"/>
                <a:ea typeface="Barlow Medium" pitchFamily="34" charset="-122"/>
                <a:cs typeface="Barlow Medium" pitchFamily="34" charset="-120"/>
              </a:rPr>
              <a:t>Swift (iOS)</a:t>
            </a:r>
            <a:endParaRPr lang="en-US" sz="1850" dirty="0"/>
          </a:p>
        </p:txBody>
      </p:sp>
      <p:sp>
        <p:nvSpPr>
          <p:cNvPr id="6" name="Text 2"/>
          <p:cNvSpPr/>
          <p:nvPr/>
        </p:nvSpPr>
        <p:spPr>
          <a:xfrm>
            <a:off x="6241137" y="3172182"/>
            <a:ext cx="2329101" cy="2414468"/>
          </a:xfrm>
          <a:prstGeom prst="rect">
            <a:avLst/>
          </a:prstGeom>
          <a:noFill/>
          <a:ln/>
        </p:spPr>
        <p:txBody>
          <a:bodyPr wrap="square" lIns="0" tIns="0" rIns="0" bIns="0" rtlCol="0" anchor="t"/>
          <a:lstStyle/>
          <a:p>
            <a:pPr marL="0" indent="0" algn="l">
              <a:lnSpc>
                <a:spcPts val="2700"/>
              </a:lnSpc>
              <a:buNone/>
            </a:pPr>
            <a:r>
              <a:rPr lang="en-US" sz="1650" dirty="0">
                <a:solidFill>
                  <a:srgbClr val="E5E0DF"/>
                </a:solidFill>
                <a:latin typeface="Barlow" pitchFamily="34" charset="0"/>
                <a:ea typeface="Barlow" pitchFamily="34" charset="-122"/>
                <a:cs typeface="Barlow" pitchFamily="34" charset="-120"/>
              </a:rPr>
              <a:t>Modern language designed by Apple, offering excellent performance and enhanced security. Exclusive to the Apple ecosystem.</a:t>
            </a:r>
            <a:endParaRPr lang="en-US" sz="1650" dirty="0"/>
          </a:p>
        </p:txBody>
      </p:sp>
      <p:pic>
        <p:nvPicPr>
          <p:cNvPr id="7" name="Image 2" descr="preencoded.png"/>
          <p:cNvPicPr>
            <a:picLocks noChangeAspect="1"/>
          </p:cNvPicPr>
          <p:nvPr/>
        </p:nvPicPr>
        <p:blipFill>
          <a:blip r:embed="rId5"/>
          <a:stretch>
            <a:fillRect/>
          </a:stretch>
        </p:blipFill>
        <p:spPr>
          <a:xfrm>
            <a:off x="8893731" y="1988582"/>
            <a:ext cx="539115" cy="539115"/>
          </a:xfrm>
          <a:prstGeom prst="rect">
            <a:avLst/>
          </a:prstGeom>
        </p:spPr>
      </p:pic>
      <p:sp>
        <p:nvSpPr>
          <p:cNvPr id="8" name="Text 3"/>
          <p:cNvSpPr/>
          <p:nvPr/>
        </p:nvSpPr>
        <p:spPr>
          <a:xfrm>
            <a:off x="8893731" y="2743319"/>
            <a:ext cx="2329220" cy="299561"/>
          </a:xfrm>
          <a:prstGeom prst="rect">
            <a:avLst/>
          </a:prstGeom>
          <a:noFill/>
          <a:ln/>
        </p:spPr>
        <p:txBody>
          <a:bodyPr wrap="none" lIns="0" tIns="0" rIns="0" bIns="0" rtlCol="0" anchor="t"/>
          <a:lstStyle/>
          <a:p>
            <a:pPr marL="0" indent="0" algn="l">
              <a:lnSpc>
                <a:spcPts val="2350"/>
              </a:lnSpc>
              <a:buNone/>
            </a:pPr>
            <a:r>
              <a:rPr lang="en-US" sz="1850" dirty="0">
                <a:solidFill>
                  <a:srgbClr val="E5E0DF"/>
                </a:solidFill>
                <a:latin typeface="Barlow Medium" pitchFamily="34" charset="0"/>
                <a:ea typeface="Barlow Medium" pitchFamily="34" charset="-122"/>
                <a:cs typeface="Barlow Medium" pitchFamily="34" charset="-120"/>
              </a:rPr>
              <a:t>Kotlin (Android)</a:t>
            </a:r>
            <a:endParaRPr lang="en-US" sz="1850" dirty="0"/>
          </a:p>
        </p:txBody>
      </p:sp>
      <p:sp>
        <p:nvSpPr>
          <p:cNvPr id="9" name="Text 4"/>
          <p:cNvSpPr/>
          <p:nvPr/>
        </p:nvSpPr>
        <p:spPr>
          <a:xfrm>
            <a:off x="8893731" y="3172182"/>
            <a:ext cx="2329220" cy="2069544"/>
          </a:xfrm>
          <a:prstGeom prst="rect">
            <a:avLst/>
          </a:prstGeom>
          <a:noFill/>
          <a:ln/>
        </p:spPr>
        <p:txBody>
          <a:bodyPr wrap="square" lIns="0" tIns="0" rIns="0" bIns="0" rtlCol="0" anchor="t"/>
          <a:lstStyle/>
          <a:p>
            <a:pPr marL="0" indent="0" algn="l">
              <a:lnSpc>
                <a:spcPts val="2700"/>
              </a:lnSpc>
              <a:buNone/>
            </a:pPr>
            <a:r>
              <a:rPr lang="en-US" sz="1650" dirty="0">
                <a:solidFill>
                  <a:srgbClr val="E5E0DF"/>
                </a:solidFill>
                <a:latin typeface="Barlow" pitchFamily="34" charset="0"/>
                <a:ea typeface="Barlow" pitchFamily="34" charset="-122"/>
                <a:cs typeface="Barlow" pitchFamily="34" charset="-120"/>
              </a:rPr>
              <a:t>Official language for Android development, modern and concise, interoperable with Java. Mainly dedicated to Android.</a:t>
            </a:r>
            <a:endParaRPr lang="en-US" sz="1650" dirty="0"/>
          </a:p>
        </p:txBody>
      </p:sp>
      <p:pic>
        <p:nvPicPr>
          <p:cNvPr id="10" name="Image 3" descr="preencoded.png"/>
          <p:cNvPicPr>
            <a:picLocks noChangeAspect="1"/>
          </p:cNvPicPr>
          <p:nvPr/>
        </p:nvPicPr>
        <p:blipFill>
          <a:blip r:embed="rId6"/>
          <a:stretch>
            <a:fillRect/>
          </a:stretch>
        </p:blipFill>
        <p:spPr>
          <a:xfrm>
            <a:off x="11546443" y="1988582"/>
            <a:ext cx="539115" cy="539115"/>
          </a:xfrm>
          <a:prstGeom prst="rect">
            <a:avLst/>
          </a:prstGeom>
        </p:spPr>
      </p:pic>
      <p:sp>
        <p:nvSpPr>
          <p:cNvPr id="11" name="Text 5"/>
          <p:cNvSpPr/>
          <p:nvPr/>
        </p:nvSpPr>
        <p:spPr>
          <a:xfrm>
            <a:off x="11546443" y="2743319"/>
            <a:ext cx="2329101" cy="599123"/>
          </a:xfrm>
          <a:prstGeom prst="rect">
            <a:avLst/>
          </a:prstGeom>
          <a:noFill/>
          <a:ln/>
        </p:spPr>
        <p:txBody>
          <a:bodyPr wrap="square" lIns="0" tIns="0" rIns="0" bIns="0" rtlCol="0" anchor="t"/>
          <a:lstStyle/>
          <a:p>
            <a:pPr marL="0" indent="0" algn="l">
              <a:lnSpc>
                <a:spcPts val="2350"/>
              </a:lnSpc>
              <a:buNone/>
            </a:pPr>
            <a:r>
              <a:rPr lang="en-US" sz="1850" dirty="0">
                <a:solidFill>
                  <a:srgbClr val="E5E0DF"/>
                </a:solidFill>
                <a:latin typeface="Barlow Medium" pitchFamily="34" charset="0"/>
                <a:ea typeface="Barlow Medium" pitchFamily="34" charset="-122"/>
                <a:cs typeface="Barlow Medium" pitchFamily="34" charset="-120"/>
              </a:rPr>
              <a:t>JavaScript (Cross-Platform)</a:t>
            </a:r>
            <a:endParaRPr lang="en-US" sz="1850" dirty="0"/>
          </a:p>
        </p:txBody>
      </p:sp>
      <p:sp>
        <p:nvSpPr>
          <p:cNvPr id="12" name="Text 6"/>
          <p:cNvSpPr/>
          <p:nvPr/>
        </p:nvSpPr>
        <p:spPr>
          <a:xfrm>
            <a:off x="11546443" y="3471743"/>
            <a:ext cx="2329101" cy="2414468"/>
          </a:xfrm>
          <a:prstGeom prst="rect">
            <a:avLst/>
          </a:prstGeom>
          <a:noFill/>
          <a:ln/>
        </p:spPr>
        <p:txBody>
          <a:bodyPr wrap="square" lIns="0" tIns="0" rIns="0" bIns="0" rtlCol="0" anchor="t"/>
          <a:lstStyle/>
          <a:p>
            <a:pPr marL="0" indent="0" algn="l">
              <a:lnSpc>
                <a:spcPts val="2700"/>
              </a:lnSpc>
              <a:buNone/>
            </a:pPr>
            <a:r>
              <a:rPr lang="en-US" sz="1650" dirty="0">
                <a:solidFill>
                  <a:srgbClr val="E5E0DF"/>
                </a:solidFill>
                <a:latin typeface="Barlow" pitchFamily="34" charset="0"/>
                <a:ea typeface="Barlow" pitchFamily="34" charset="-122"/>
                <a:cs typeface="Barlow" pitchFamily="34" charset="-120"/>
              </a:rPr>
              <a:t>Used in frameworks like React Native or Ionic, allowing code sharing across multiple platforms. Lower performance compared to native languages.</a:t>
            </a:r>
            <a:endParaRPr lang="en-US" sz="1650" dirty="0"/>
          </a:p>
        </p:txBody>
      </p:sp>
      <p:sp>
        <p:nvSpPr>
          <p:cNvPr id="13" name="Text 7"/>
          <p:cNvSpPr/>
          <p:nvPr/>
        </p:nvSpPr>
        <p:spPr>
          <a:xfrm>
            <a:off x="6241137" y="6128742"/>
            <a:ext cx="7634526" cy="1034772"/>
          </a:xfrm>
          <a:prstGeom prst="rect">
            <a:avLst/>
          </a:prstGeom>
          <a:noFill/>
          <a:ln/>
        </p:spPr>
        <p:txBody>
          <a:bodyPr wrap="square" lIns="0" tIns="0" rIns="0" bIns="0" rtlCol="0" anchor="t"/>
          <a:lstStyle/>
          <a:p>
            <a:pPr marL="0" indent="0" algn="l">
              <a:lnSpc>
                <a:spcPts val="2700"/>
              </a:lnSpc>
              <a:buNone/>
            </a:pPr>
            <a:r>
              <a:rPr lang="en-US" sz="1650" dirty="0">
                <a:solidFill>
                  <a:srgbClr val="E5E0DF"/>
                </a:solidFill>
                <a:latin typeface="Barlow" pitchFamily="34" charset="0"/>
                <a:ea typeface="Barlow" pitchFamily="34" charset="-122"/>
                <a:cs typeface="Barlow" pitchFamily="34" charset="-120"/>
              </a:rPr>
              <a:t>Mobile development relies on several programming languages, which vary depending on the platform (iOS, Android, or cross-platform). The choice of language depends on the project requirements.</a:t>
            </a:r>
            <a:endParaRPr lang="en-US" sz="1650" dirty="0"/>
          </a:p>
        </p:txBody>
      </p:sp>
      <p:sp>
        <p:nvSpPr>
          <p:cNvPr id="14" name="Rectangle 13">
            <a:extLst>
              <a:ext uri="{FF2B5EF4-FFF2-40B4-BE49-F238E27FC236}">
                <a16:creationId xmlns:a16="http://schemas.microsoft.com/office/drawing/2014/main" id="{9C64B15A-2ECC-4020-9202-A994001B7C6C}"/>
              </a:ext>
            </a:extLst>
          </p:cNvPr>
          <p:cNvSpPr/>
          <p:nvPr/>
        </p:nvSpPr>
        <p:spPr>
          <a:xfrm>
            <a:off x="12861758" y="7688179"/>
            <a:ext cx="1768642" cy="5414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M"/>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3753" y="942737"/>
            <a:ext cx="7555349" cy="577215"/>
          </a:xfrm>
          <a:prstGeom prst="rect">
            <a:avLst/>
          </a:prstGeom>
          <a:noFill/>
          <a:ln/>
        </p:spPr>
        <p:txBody>
          <a:bodyPr wrap="none" lIns="0" tIns="0" rIns="0" bIns="0" rtlCol="0" anchor="t"/>
          <a:lstStyle/>
          <a:p>
            <a:pPr marL="0" indent="0" algn="l">
              <a:lnSpc>
                <a:spcPts val="4500"/>
              </a:lnSpc>
              <a:buNone/>
            </a:pPr>
            <a:r>
              <a:rPr lang="en-US" sz="3600" dirty="0">
                <a:solidFill>
                  <a:srgbClr val="FFFFFF"/>
                </a:solidFill>
                <a:latin typeface="Barlow Medium" pitchFamily="34" charset="0"/>
                <a:ea typeface="Barlow Medium" pitchFamily="34" charset="-122"/>
                <a:cs typeface="Barlow Medium" pitchFamily="34" charset="-120"/>
              </a:rPr>
              <a:t>Mobile App Development Frameworks</a:t>
            </a:r>
            <a:endParaRPr lang="en-US" sz="3600" dirty="0"/>
          </a:p>
        </p:txBody>
      </p:sp>
      <p:sp>
        <p:nvSpPr>
          <p:cNvPr id="4" name="Shape 1"/>
          <p:cNvSpPr/>
          <p:nvPr/>
        </p:nvSpPr>
        <p:spPr>
          <a:xfrm>
            <a:off x="6213753" y="1831658"/>
            <a:ext cx="3740825" cy="2506861"/>
          </a:xfrm>
          <a:prstGeom prst="roundRect">
            <a:avLst>
              <a:gd name="adj" fmla="val 3482"/>
            </a:avLst>
          </a:prstGeom>
          <a:solidFill>
            <a:srgbClr val="790709"/>
          </a:solidFill>
          <a:ln w="7620">
            <a:solidFill>
              <a:srgbClr val="922022"/>
            </a:solidFill>
            <a:prstDash val="solid"/>
          </a:ln>
        </p:spPr>
      </p:sp>
      <p:sp>
        <p:nvSpPr>
          <p:cNvPr id="5" name="Text 2"/>
          <p:cNvSpPr/>
          <p:nvPr/>
        </p:nvSpPr>
        <p:spPr>
          <a:xfrm>
            <a:off x="6429137" y="2047042"/>
            <a:ext cx="2309217" cy="288727"/>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Barlow Medium" pitchFamily="34" charset="0"/>
                <a:ea typeface="Barlow Medium" pitchFamily="34" charset="-122"/>
                <a:cs typeface="Barlow Medium" pitchFamily="34" charset="-120"/>
              </a:rPr>
              <a:t>React Native</a:t>
            </a:r>
            <a:endParaRPr lang="en-US" sz="1800" dirty="0"/>
          </a:p>
        </p:txBody>
      </p:sp>
      <p:sp>
        <p:nvSpPr>
          <p:cNvPr id="6" name="Text 3"/>
          <p:cNvSpPr/>
          <p:nvPr/>
        </p:nvSpPr>
        <p:spPr>
          <a:xfrm>
            <a:off x="6429137" y="2460427"/>
            <a:ext cx="3310057" cy="1662708"/>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Barlow" pitchFamily="34" charset="0"/>
                <a:ea typeface="Barlow" pitchFamily="34" charset="-122"/>
                <a:cs typeface="Barlow" pitchFamily="34" charset="-120"/>
              </a:rPr>
              <a:t>A cross-platform UI framework using JavaScript, allowing native-like apps for Android and iOS with a single codebase. Faster development with reusable code.</a:t>
            </a:r>
            <a:endParaRPr lang="en-US" sz="1600" dirty="0"/>
          </a:p>
        </p:txBody>
      </p:sp>
      <p:sp>
        <p:nvSpPr>
          <p:cNvPr id="7" name="Shape 4"/>
          <p:cNvSpPr/>
          <p:nvPr/>
        </p:nvSpPr>
        <p:spPr>
          <a:xfrm>
            <a:off x="10162342" y="1831658"/>
            <a:ext cx="3740825" cy="2506861"/>
          </a:xfrm>
          <a:prstGeom prst="roundRect">
            <a:avLst>
              <a:gd name="adj" fmla="val 3482"/>
            </a:avLst>
          </a:prstGeom>
          <a:solidFill>
            <a:srgbClr val="790709"/>
          </a:solidFill>
          <a:ln w="7620">
            <a:solidFill>
              <a:srgbClr val="922022"/>
            </a:solidFill>
            <a:prstDash val="solid"/>
          </a:ln>
        </p:spPr>
      </p:sp>
      <p:sp>
        <p:nvSpPr>
          <p:cNvPr id="8" name="Text 5"/>
          <p:cNvSpPr/>
          <p:nvPr/>
        </p:nvSpPr>
        <p:spPr>
          <a:xfrm>
            <a:off x="10377726" y="2047042"/>
            <a:ext cx="2309217" cy="288727"/>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Barlow Medium" pitchFamily="34" charset="0"/>
                <a:ea typeface="Barlow Medium" pitchFamily="34" charset="-122"/>
                <a:cs typeface="Barlow Medium" pitchFamily="34" charset="-120"/>
              </a:rPr>
              <a:t>Flutter</a:t>
            </a:r>
            <a:endParaRPr lang="en-US" sz="1800" dirty="0"/>
          </a:p>
        </p:txBody>
      </p:sp>
      <p:sp>
        <p:nvSpPr>
          <p:cNvPr id="9" name="Text 6"/>
          <p:cNvSpPr/>
          <p:nvPr/>
        </p:nvSpPr>
        <p:spPr>
          <a:xfrm>
            <a:off x="10377726" y="2460427"/>
            <a:ext cx="3310057" cy="1662708"/>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Barlow" pitchFamily="34" charset="0"/>
                <a:ea typeface="Barlow" pitchFamily="34" charset="-122"/>
                <a:cs typeface="Barlow" pitchFamily="34" charset="-120"/>
              </a:rPr>
              <a:t>Uses Dart to build native mobile apps, compiling directly to native code for very fast performance. Quick development with one codebase for both iOS and Android.</a:t>
            </a:r>
            <a:endParaRPr lang="en-US" sz="1600" dirty="0"/>
          </a:p>
        </p:txBody>
      </p:sp>
      <p:sp>
        <p:nvSpPr>
          <p:cNvPr id="10" name="Shape 7"/>
          <p:cNvSpPr/>
          <p:nvPr/>
        </p:nvSpPr>
        <p:spPr>
          <a:xfrm>
            <a:off x="6213753" y="4546283"/>
            <a:ext cx="7689294" cy="1841778"/>
          </a:xfrm>
          <a:prstGeom prst="roundRect">
            <a:avLst>
              <a:gd name="adj" fmla="val 4739"/>
            </a:avLst>
          </a:prstGeom>
          <a:solidFill>
            <a:srgbClr val="790709"/>
          </a:solidFill>
          <a:ln w="7620">
            <a:solidFill>
              <a:srgbClr val="922022"/>
            </a:solidFill>
            <a:prstDash val="solid"/>
          </a:ln>
        </p:spPr>
      </p:sp>
      <p:sp>
        <p:nvSpPr>
          <p:cNvPr id="11" name="Text 8"/>
          <p:cNvSpPr/>
          <p:nvPr/>
        </p:nvSpPr>
        <p:spPr>
          <a:xfrm>
            <a:off x="6429137" y="4761667"/>
            <a:ext cx="2309217" cy="288727"/>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Barlow Medium" pitchFamily="34" charset="0"/>
                <a:ea typeface="Barlow Medium" pitchFamily="34" charset="-122"/>
                <a:cs typeface="Barlow Medium" pitchFamily="34" charset="-120"/>
              </a:rPr>
              <a:t>Xamarin</a:t>
            </a:r>
            <a:endParaRPr lang="en-US" sz="1800" dirty="0"/>
          </a:p>
        </p:txBody>
      </p:sp>
      <p:sp>
        <p:nvSpPr>
          <p:cNvPr id="12" name="Text 9"/>
          <p:cNvSpPr/>
          <p:nvPr/>
        </p:nvSpPr>
        <p:spPr>
          <a:xfrm>
            <a:off x="6429137" y="5175052"/>
            <a:ext cx="7258526" cy="997625"/>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Barlow" pitchFamily="34" charset="0"/>
                <a:ea typeface="Barlow" pitchFamily="34" charset="-122"/>
                <a:cs typeface="Barlow" pitchFamily="34" charset="-120"/>
              </a:rPr>
              <a:t>A cross-platform framework using C# and XAML, best for enterprise apps and projects already using .NET. Strong support from Microsoft with good documentation.</a:t>
            </a:r>
            <a:endParaRPr lang="en-US" sz="1600" dirty="0"/>
          </a:p>
        </p:txBody>
      </p:sp>
      <p:sp>
        <p:nvSpPr>
          <p:cNvPr id="13" name="Text 10"/>
          <p:cNvSpPr/>
          <p:nvPr/>
        </p:nvSpPr>
        <p:spPr>
          <a:xfrm>
            <a:off x="6213753" y="6621780"/>
            <a:ext cx="7689294" cy="665083"/>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Barlow" pitchFamily="34" charset="0"/>
                <a:ea typeface="Barlow" pitchFamily="34" charset="-122"/>
                <a:cs typeface="Barlow" pitchFamily="34" charset="-120"/>
              </a:rPr>
              <a:t>Mobile app development frameworks help developers create apps for smartphones and tablets efficiently. Each framework has its strengths and weaknesses.</a:t>
            </a:r>
            <a:endParaRPr lang="en-US" sz="1600" dirty="0"/>
          </a:p>
        </p:txBody>
      </p:sp>
      <p:sp>
        <p:nvSpPr>
          <p:cNvPr id="14" name="Rectangle 13">
            <a:extLst>
              <a:ext uri="{FF2B5EF4-FFF2-40B4-BE49-F238E27FC236}">
                <a16:creationId xmlns:a16="http://schemas.microsoft.com/office/drawing/2014/main" id="{E8FA4590-9068-4028-BC26-AEFF323E25F8}"/>
              </a:ext>
            </a:extLst>
          </p:cNvPr>
          <p:cNvSpPr/>
          <p:nvPr/>
        </p:nvSpPr>
        <p:spPr>
          <a:xfrm>
            <a:off x="12873789" y="7664116"/>
            <a:ext cx="1756611" cy="56548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M"/>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32635"/>
          </a:xfrm>
          <a:prstGeom prst="rect">
            <a:avLst/>
          </a:prstGeom>
        </p:spPr>
      </p:pic>
      <p:sp>
        <p:nvSpPr>
          <p:cNvPr id="3" name="Text 0"/>
          <p:cNvSpPr/>
          <p:nvPr/>
        </p:nvSpPr>
        <p:spPr>
          <a:xfrm>
            <a:off x="569119" y="2480548"/>
            <a:ext cx="5151953" cy="451604"/>
          </a:xfrm>
          <a:prstGeom prst="rect">
            <a:avLst/>
          </a:prstGeom>
          <a:noFill/>
          <a:ln/>
        </p:spPr>
        <p:txBody>
          <a:bodyPr wrap="none" lIns="0" tIns="0" rIns="0" bIns="0" rtlCol="0" anchor="t"/>
          <a:lstStyle/>
          <a:p>
            <a:pPr marL="0" indent="0" algn="l">
              <a:lnSpc>
                <a:spcPts val="3550"/>
              </a:lnSpc>
              <a:buNone/>
            </a:pPr>
            <a:r>
              <a:rPr lang="en-US" sz="2800" dirty="0">
                <a:solidFill>
                  <a:srgbClr val="FFFFFF"/>
                </a:solidFill>
                <a:latin typeface="Barlow Medium" pitchFamily="34" charset="0"/>
                <a:ea typeface="Barlow Medium" pitchFamily="34" charset="-122"/>
                <a:cs typeface="Barlow Medium" pitchFamily="34" charset="-120"/>
              </a:rPr>
              <a:t>Mobile Application Architectures</a:t>
            </a:r>
            <a:endParaRPr lang="en-US" sz="2800" dirty="0"/>
          </a:p>
        </p:txBody>
      </p:sp>
      <p:pic>
        <p:nvPicPr>
          <p:cNvPr id="4" name="Image 1" descr="preencoded.png"/>
          <p:cNvPicPr>
            <a:picLocks noChangeAspect="1"/>
          </p:cNvPicPr>
          <p:nvPr/>
        </p:nvPicPr>
        <p:blipFill>
          <a:blip r:embed="rId4"/>
          <a:stretch>
            <a:fillRect/>
          </a:stretch>
        </p:blipFill>
        <p:spPr>
          <a:xfrm>
            <a:off x="569119" y="3175992"/>
            <a:ext cx="812959" cy="975598"/>
          </a:xfrm>
          <a:prstGeom prst="rect">
            <a:avLst/>
          </a:prstGeom>
        </p:spPr>
      </p:pic>
      <p:sp>
        <p:nvSpPr>
          <p:cNvPr id="5" name="Text 1"/>
          <p:cNvSpPr/>
          <p:nvPr/>
        </p:nvSpPr>
        <p:spPr>
          <a:xfrm>
            <a:off x="1625918" y="3338513"/>
            <a:ext cx="1806773" cy="225862"/>
          </a:xfrm>
          <a:prstGeom prst="rect">
            <a:avLst/>
          </a:prstGeom>
          <a:noFill/>
          <a:ln/>
        </p:spPr>
        <p:txBody>
          <a:bodyPr wrap="none" lIns="0" tIns="0" rIns="0" bIns="0" rtlCol="0" anchor="t"/>
          <a:lstStyle/>
          <a:p>
            <a:pPr marL="0" indent="0" algn="l">
              <a:lnSpc>
                <a:spcPts val="1750"/>
              </a:lnSpc>
              <a:buNone/>
            </a:pPr>
            <a:r>
              <a:rPr lang="en-US" sz="1400" dirty="0">
                <a:solidFill>
                  <a:srgbClr val="E5E0DF"/>
                </a:solidFill>
                <a:latin typeface="Barlow Medium" pitchFamily="34" charset="0"/>
                <a:ea typeface="Barlow Medium" pitchFamily="34" charset="-122"/>
                <a:cs typeface="Barlow Medium" pitchFamily="34" charset="-120"/>
              </a:rPr>
              <a:t>MVC</a:t>
            </a:r>
            <a:endParaRPr lang="en-US" sz="1400" dirty="0"/>
          </a:p>
        </p:txBody>
      </p:sp>
      <p:sp>
        <p:nvSpPr>
          <p:cNvPr id="6" name="Text 2"/>
          <p:cNvSpPr/>
          <p:nvPr/>
        </p:nvSpPr>
        <p:spPr>
          <a:xfrm>
            <a:off x="1625918" y="3661886"/>
            <a:ext cx="12435364" cy="260152"/>
          </a:xfrm>
          <a:prstGeom prst="rect">
            <a:avLst/>
          </a:prstGeom>
          <a:noFill/>
          <a:ln/>
        </p:spPr>
        <p:txBody>
          <a:bodyPr wrap="none" lIns="0" tIns="0" rIns="0" bIns="0" rtlCol="0" anchor="t"/>
          <a:lstStyle/>
          <a:p>
            <a:pPr marL="0" indent="0" algn="l">
              <a:lnSpc>
                <a:spcPts val="2000"/>
              </a:lnSpc>
              <a:buNone/>
            </a:pPr>
            <a:r>
              <a:rPr lang="en-US" sz="1250" dirty="0">
                <a:solidFill>
                  <a:srgbClr val="E5E0DF"/>
                </a:solidFill>
                <a:latin typeface="Barlow" pitchFamily="34" charset="0"/>
                <a:ea typeface="Barlow" pitchFamily="34" charset="-122"/>
                <a:cs typeface="Barlow" pitchFamily="34" charset="-120"/>
              </a:rPr>
              <a:t>Model-View-Controller, common in iOS, splits responsibilities into Model, View, and Controller.</a:t>
            </a:r>
            <a:endParaRPr lang="en-US" sz="1250" dirty="0"/>
          </a:p>
        </p:txBody>
      </p:sp>
      <p:pic>
        <p:nvPicPr>
          <p:cNvPr id="7" name="Image 2" descr="preencoded.png"/>
          <p:cNvPicPr>
            <a:picLocks noChangeAspect="1"/>
          </p:cNvPicPr>
          <p:nvPr/>
        </p:nvPicPr>
        <p:blipFill>
          <a:blip r:embed="rId5"/>
          <a:stretch>
            <a:fillRect/>
          </a:stretch>
        </p:blipFill>
        <p:spPr>
          <a:xfrm>
            <a:off x="569119" y="4151590"/>
            <a:ext cx="812959" cy="975598"/>
          </a:xfrm>
          <a:prstGeom prst="rect">
            <a:avLst/>
          </a:prstGeom>
        </p:spPr>
      </p:pic>
      <p:sp>
        <p:nvSpPr>
          <p:cNvPr id="8" name="Text 3"/>
          <p:cNvSpPr/>
          <p:nvPr/>
        </p:nvSpPr>
        <p:spPr>
          <a:xfrm>
            <a:off x="1625918" y="4314111"/>
            <a:ext cx="1806773" cy="225862"/>
          </a:xfrm>
          <a:prstGeom prst="rect">
            <a:avLst/>
          </a:prstGeom>
          <a:noFill/>
          <a:ln/>
        </p:spPr>
        <p:txBody>
          <a:bodyPr wrap="none" lIns="0" tIns="0" rIns="0" bIns="0" rtlCol="0" anchor="t"/>
          <a:lstStyle/>
          <a:p>
            <a:pPr marL="0" indent="0" algn="l">
              <a:lnSpc>
                <a:spcPts val="1750"/>
              </a:lnSpc>
              <a:buNone/>
            </a:pPr>
            <a:r>
              <a:rPr lang="en-US" sz="1400" dirty="0">
                <a:solidFill>
                  <a:srgbClr val="E5E0DF"/>
                </a:solidFill>
                <a:latin typeface="Barlow Medium" pitchFamily="34" charset="0"/>
                <a:ea typeface="Barlow Medium" pitchFamily="34" charset="-122"/>
                <a:cs typeface="Barlow Medium" pitchFamily="34" charset="-120"/>
              </a:rPr>
              <a:t>MVP</a:t>
            </a:r>
            <a:endParaRPr lang="en-US" sz="1400" dirty="0"/>
          </a:p>
        </p:txBody>
      </p:sp>
      <p:sp>
        <p:nvSpPr>
          <p:cNvPr id="9" name="Text 4"/>
          <p:cNvSpPr/>
          <p:nvPr/>
        </p:nvSpPr>
        <p:spPr>
          <a:xfrm>
            <a:off x="1625918" y="4637484"/>
            <a:ext cx="12435364" cy="260152"/>
          </a:xfrm>
          <a:prstGeom prst="rect">
            <a:avLst/>
          </a:prstGeom>
          <a:noFill/>
          <a:ln/>
        </p:spPr>
        <p:txBody>
          <a:bodyPr wrap="none" lIns="0" tIns="0" rIns="0" bIns="0" rtlCol="0" anchor="t"/>
          <a:lstStyle/>
          <a:p>
            <a:pPr marL="0" indent="0" algn="l">
              <a:lnSpc>
                <a:spcPts val="2000"/>
              </a:lnSpc>
              <a:buNone/>
            </a:pPr>
            <a:r>
              <a:rPr lang="en-US" sz="1250" dirty="0">
                <a:solidFill>
                  <a:srgbClr val="E5E0DF"/>
                </a:solidFill>
                <a:latin typeface="Barlow" pitchFamily="34" charset="0"/>
                <a:ea typeface="Barlow" pitchFamily="34" charset="-122"/>
                <a:cs typeface="Barlow" pitchFamily="34" charset="-120"/>
              </a:rPr>
              <a:t>Model-View-Presenter, popular in Android, features a passive View with the Presenter managing logic.</a:t>
            </a:r>
            <a:endParaRPr lang="en-US" sz="1250" dirty="0"/>
          </a:p>
        </p:txBody>
      </p:sp>
      <p:pic>
        <p:nvPicPr>
          <p:cNvPr id="10" name="Image 3" descr="preencoded.png"/>
          <p:cNvPicPr>
            <a:picLocks noChangeAspect="1"/>
          </p:cNvPicPr>
          <p:nvPr/>
        </p:nvPicPr>
        <p:blipFill>
          <a:blip r:embed="rId6"/>
          <a:stretch>
            <a:fillRect/>
          </a:stretch>
        </p:blipFill>
        <p:spPr>
          <a:xfrm>
            <a:off x="569119" y="5127188"/>
            <a:ext cx="812959" cy="975598"/>
          </a:xfrm>
          <a:prstGeom prst="rect">
            <a:avLst/>
          </a:prstGeom>
        </p:spPr>
      </p:pic>
      <p:sp>
        <p:nvSpPr>
          <p:cNvPr id="11" name="Text 5"/>
          <p:cNvSpPr/>
          <p:nvPr/>
        </p:nvSpPr>
        <p:spPr>
          <a:xfrm>
            <a:off x="1625918" y="5289709"/>
            <a:ext cx="1806773" cy="225862"/>
          </a:xfrm>
          <a:prstGeom prst="rect">
            <a:avLst/>
          </a:prstGeom>
          <a:noFill/>
          <a:ln/>
        </p:spPr>
        <p:txBody>
          <a:bodyPr wrap="none" lIns="0" tIns="0" rIns="0" bIns="0" rtlCol="0" anchor="t"/>
          <a:lstStyle/>
          <a:p>
            <a:pPr marL="0" indent="0" algn="l">
              <a:lnSpc>
                <a:spcPts val="1750"/>
              </a:lnSpc>
              <a:buNone/>
            </a:pPr>
            <a:r>
              <a:rPr lang="en-US" sz="1400" dirty="0">
                <a:solidFill>
                  <a:srgbClr val="E5E0DF"/>
                </a:solidFill>
                <a:latin typeface="Barlow Medium" pitchFamily="34" charset="0"/>
                <a:ea typeface="Barlow Medium" pitchFamily="34" charset="-122"/>
                <a:cs typeface="Barlow Medium" pitchFamily="34" charset="-120"/>
              </a:rPr>
              <a:t>MVVM</a:t>
            </a:r>
            <a:endParaRPr lang="en-US" sz="1400" dirty="0"/>
          </a:p>
        </p:txBody>
      </p:sp>
      <p:sp>
        <p:nvSpPr>
          <p:cNvPr id="12" name="Text 6"/>
          <p:cNvSpPr/>
          <p:nvPr/>
        </p:nvSpPr>
        <p:spPr>
          <a:xfrm>
            <a:off x="1625918" y="5613083"/>
            <a:ext cx="12435364" cy="260152"/>
          </a:xfrm>
          <a:prstGeom prst="rect">
            <a:avLst/>
          </a:prstGeom>
          <a:noFill/>
          <a:ln/>
        </p:spPr>
        <p:txBody>
          <a:bodyPr wrap="none" lIns="0" tIns="0" rIns="0" bIns="0" rtlCol="0" anchor="t"/>
          <a:lstStyle/>
          <a:p>
            <a:pPr marL="0" indent="0" algn="l">
              <a:lnSpc>
                <a:spcPts val="2000"/>
              </a:lnSpc>
              <a:buNone/>
            </a:pPr>
            <a:r>
              <a:rPr lang="en-US" sz="1250" dirty="0">
                <a:solidFill>
                  <a:srgbClr val="E5E0DF"/>
                </a:solidFill>
                <a:latin typeface="Barlow" pitchFamily="34" charset="0"/>
                <a:ea typeface="Barlow" pitchFamily="34" charset="-122"/>
                <a:cs typeface="Barlow" pitchFamily="34" charset="-120"/>
              </a:rPr>
              <a:t>Model-View-ViewModel, leveraging data binding, connects the View to a ViewModel that exposes data and commands.</a:t>
            </a:r>
            <a:endParaRPr lang="en-US" sz="1250" dirty="0"/>
          </a:p>
        </p:txBody>
      </p:sp>
      <p:pic>
        <p:nvPicPr>
          <p:cNvPr id="13" name="Image 4" descr="preencoded.png"/>
          <p:cNvPicPr>
            <a:picLocks noChangeAspect="1"/>
          </p:cNvPicPr>
          <p:nvPr/>
        </p:nvPicPr>
        <p:blipFill>
          <a:blip r:embed="rId7"/>
          <a:stretch>
            <a:fillRect/>
          </a:stretch>
        </p:blipFill>
        <p:spPr>
          <a:xfrm>
            <a:off x="569119" y="6102787"/>
            <a:ext cx="812959" cy="975598"/>
          </a:xfrm>
          <a:prstGeom prst="rect">
            <a:avLst/>
          </a:prstGeom>
        </p:spPr>
      </p:pic>
      <p:sp>
        <p:nvSpPr>
          <p:cNvPr id="14" name="Text 7"/>
          <p:cNvSpPr/>
          <p:nvPr/>
        </p:nvSpPr>
        <p:spPr>
          <a:xfrm>
            <a:off x="1625918" y="6265307"/>
            <a:ext cx="1806773" cy="225862"/>
          </a:xfrm>
          <a:prstGeom prst="rect">
            <a:avLst/>
          </a:prstGeom>
          <a:noFill/>
          <a:ln/>
        </p:spPr>
        <p:txBody>
          <a:bodyPr wrap="none" lIns="0" tIns="0" rIns="0" bIns="0" rtlCol="0" anchor="t"/>
          <a:lstStyle/>
          <a:p>
            <a:pPr marL="0" indent="0" algn="l">
              <a:lnSpc>
                <a:spcPts val="1750"/>
              </a:lnSpc>
              <a:buNone/>
            </a:pPr>
            <a:r>
              <a:rPr lang="en-US" sz="1400" dirty="0">
                <a:solidFill>
                  <a:srgbClr val="E5E0DF"/>
                </a:solidFill>
                <a:latin typeface="Barlow Medium" pitchFamily="34" charset="0"/>
                <a:ea typeface="Barlow Medium" pitchFamily="34" charset="-122"/>
                <a:cs typeface="Barlow Medium" pitchFamily="34" charset="-120"/>
              </a:rPr>
              <a:t>Clean Architecture</a:t>
            </a:r>
            <a:endParaRPr lang="en-US" sz="1400" dirty="0"/>
          </a:p>
        </p:txBody>
      </p:sp>
      <p:sp>
        <p:nvSpPr>
          <p:cNvPr id="15" name="Text 8"/>
          <p:cNvSpPr/>
          <p:nvPr/>
        </p:nvSpPr>
        <p:spPr>
          <a:xfrm>
            <a:off x="1625918" y="6588681"/>
            <a:ext cx="12435364" cy="260152"/>
          </a:xfrm>
          <a:prstGeom prst="rect">
            <a:avLst/>
          </a:prstGeom>
          <a:noFill/>
          <a:ln/>
        </p:spPr>
        <p:txBody>
          <a:bodyPr wrap="none" lIns="0" tIns="0" rIns="0" bIns="0" rtlCol="0" anchor="t"/>
          <a:lstStyle/>
          <a:p>
            <a:pPr marL="0" indent="0" algn="l">
              <a:lnSpc>
                <a:spcPts val="2000"/>
              </a:lnSpc>
              <a:buNone/>
            </a:pPr>
            <a:r>
              <a:rPr lang="en-US" sz="1250" dirty="0">
                <a:solidFill>
                  <a:srgbClr val="E5E0DF"/>
                </a:solidFill>
                <a:latin typeface="Barlow" pitchFamily="34" charset="0"/>
                <a:ea typeface="Barlow" pitchFamily="34" charset="-122"/>
                <a:cs typeface="Barlow" pitchFamily="34" charset="-120"/>
              </a:rPr>
              <a:t>A layered approach ensuring modularity and platform independence, ideal for large, scalable projects.</a:t>
            </a:r>
            <a:endParaRPr lang="en-US" sz="1250" dirty="0"/>
          </a:p>
        </p:txBody>
      </p:sp>
      <p:sp>
        <p:nvSpPr>
          <p:cNvPr id="16" name="Text 9"/>
          <p:cNvSpPr/>
          <p:nvPr/>
        </p:nvSpPr>
        <p:spPr>
          <a:xfrm>
            <a:off x="569119" y="7261265"/>
            <a:ext cx="13492162" cy="520303"/>
          </a:xfrm>
          <a:prstGeom prst="rect">
            <a:avLst/>
          </a:prstGeom>
          <a:noFill/>
          <a:ln/>
        </p:spPr>
        <p:txBody>
          <a:bodyPr wrap="square" lIns="0" tIns="0" rIns="0" bIns="0" rtlCol="0" anchor="t"/>
          <a:lstStyle/>
          <a:p>
            <a:pPr marL="0" indent="0" algn="l">
              <a:lnSpc>
                <a:spcPts val="2000"/>
              </a:lnSpc>
              <a:buNone/>
            </a:pPr>
            <a:r>
              <a:rPr lang="en-US" sz="1250" dirty="0">
                <a:solidFill>
                  <a:srgbClr val="E5E0DF"/>
                </a:solidFill>
                <a:latin typeface="Barlow" pitchFamily="34" charset="0"/>
                <a:ea typeface="Barlow" pitchFamily="34" charset="-122"/>
                <a:cs typeface="Barlow" pitchFamily="34" charset="-120"/>
              </a:rPr>
              <a:t>Mobile application architectures provide structured frameworks for organizing code in mobile development, ensuring applications are maintainable, scalable, and testable. The choice of architecture hinges on project complexity and specific needs.</a:t>
            </a:r>
            <a:endParaRPr lang="en-US" sz="1250" dirty="0"/>
          </a:p>
        </p:txBody>
      </p:sp>
      <p:sp>
        <p:nvSpPr>
          <p:cNvPr id="17" name="Rectangle 16">
            <a:extLst>
              <a:ext uri="{FF2B5EF4-FFF2-40B4-BE49-F238E27FC236}">
                <a16:creationId xmlns:a16="http://schemas.microsoft.com/office/drawing/2014/main" id="{8BC437A3-AF6D-4FCE-B70D-A943C6872281}"/>
              </a:ext>
            </a:extLst>
          </p:cNvPr>
          <p:cNvSpPr/>
          <p:nvPr/>
        </p:nvSpPr>
        <p:spPr>
          <a:xfrm>
            <a:off x="12813632" y="7781568"/>
            <a:ext cx="1816768" cy="4124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M"/>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5324" y="547926"/>
            <a:ext cx="7773352" cy="1087755"/>
          </a:xfrm>
          <a:prstGeom prst="rect">
            <a:avLst/>
          </a:prstGeom>
          <a:noFill/>
          <a:ln/>
        </p:spPr>
        <p:txBody>
          <a:bodyPr wrap="square" lIns="0" tIns="0" rIns="0" bIns="0" rtlCol="0" anchor="t"/>
          <a:lstStyle/>
          <a:p>
            <a:pPr marL="0" indent="0" algn="l">
              <a:lnSpc>
                <a:spcPts val="4250"/>
              </a:lnSpc>
              <a:buNone/>
            </a:pPr>
            <a:r>
              <a:rPr lang="en-US" sz="3400" dirty="0">
                <a:solidFill>
                  <a:srgbClr val="FFFFFF"/>
                </a:solidFill>
                <a:latin typeface="Barlow Medium" pitchFamily="34" charset="0"/>
                <a:ea typeface="Barlow Medium" pitchFamily="34" charset="-122"/>
                <a:cs typeface="Barlow Medium" pitchFamily="34" charset="-120"/>
              </a:rPr>
              <a:t>Collecting and Analyzing User Requirements</a:t>
            </a:r>
            <a:endParaRPr lang="en-US" sz="3400" dirty="0"/>
          </a:p>
        </p:txBody>
      </p:sp>
      <p:sp>
        <p:nvSpPr>
          <p:cNvPr id="4" name="Shape 1"/>
          <p:cNvSpPr/>
          <p:nvPr/>
        </p:nvSpPr>
        <p:spPr>
          <a:xfrm>
            <a:off x="685324" y="2149554"/>
            <a:ext cx="440531" cy="440531"/>
          </a:xfrm>
          <a:prstGeom prst="roundRect">
            <a:avLst>
              <a:gd name="adj" fmla="val 18668"/>
            </a:avLst>
          </a:prstGeom>
          <a:solidFill>
            <a:srgbClr val="790709"/>
          </a:solidFill>
          <a:ln w="7620">
            <a:solidFill>
              <a:srgbClr val="922022"/>
            </a:solidFill>
            <a:prstDash val="solid"/>
          </a:ln>
        </p:spPr>
      </p:sp>
      <p:sp>
        <p:nvSpPr>
          <p:cNvPr id="5" name="Text 2"/>
          <p:cNvSpPr/>
          <p:nvPr/>
        </p:nvSpPr>
        <p:spPr>
          <a:xfrm>
            <a:off x="775097" y="2206704"/>
            <a:ext cx="260985" cy="326231"/>
          </a:xfrm>
          <a:prstGeom prst="rect">
            <a:avLst/>
          </a:prstGeom>
          <a:noFill/>
          <a:ln/>
        </p:spPr>
        <p:txBody>
          <a:bodyPr wrap="none" lIns="0" tIns="0" rIns="0" bIns="0" rtlCol="0" anchor="t"/>
          <a:lstStyle/>
          <a:p>
            <a:pPr marL="0" indent="0" algn="ctr">
              <a:lnSpc>
                <a:spcPts val="2050"/>
              </a:lnSpc>
              <a:buNone/>
            </a:pPr>
            <a:r>
              <a:rPr lang="en-US" sz="2050" dirty="0">
                <a:solidFill>
                  <a:srgbClr val="E5E0DF"/>
                </a:solidFill>
                <a:latin typeface="Barlow Medium" pitchFamily="34" charset="0"/>
                <a:ea typeface="Barlow Medium" pitchFamily="34" charset="-122"/>
                <a:cs typeface="Barlow Medium" pitchFamily="34" charset="-120"/>
              </a:rPr>
              <a:t>1</a:t>
            </a:r>
            <a:endParaRPr lang="en-US" sz="2050" dirty="0"/>
          </a:p>
        </p:txBody>
      </p:sp>
      <p:sp>
        <p:nvSpPr>
          <p:cNvPr id="6" name="Text 3"/>
          <p:cNvSpPr/>
          <p:nvPr/>
        </p:nvSpPr>
        <p:spPr>
          <a:xfrm>
            <a:off x="1321594" y="2149554"/>
            <a:ext cx="2175629" cy="271820"/>
          </a:xfrm>
          <a:prstGeom prst="rect">
            <a:avLst/>
          </a:prstGeom>
          <a:noFill/>
          <a:ln/>
        </p:spPr>
        <p:txBody>
          <a:bodyPr wrap="none" lIns="0" tIns="0" rIns="0" bIns="0" rtlCol="0" anchor="t"/>
          <a:lstStyle/>
          <a:p>
            <a:pPr marL="0" indent="0" algn="l">
              <a:lnSpc>
                <a:spcPts val="2100"/>
              </a:lnSpc>
              <a:buNone/>
            </a:pPr>
            <a:r>
              <a:rPr lang="en-US" sz="1700" dirty="0">
                <a:solidFill>
                  <a:srgbClr val="E5E0DF"/>
                </a:solidFill>
                <a:latin typeface="Barlow Medium" pitchFamily="34" charset="0"/>
                <a:ea typeface="Barlow Medium" pitchFamily="34" charset="-122"/>
                <a:cs typeface="Barlow Medium" pitchFamily="34" charset="-120"/>
              </a:rPr>
              <a:t>Define App Purpose</a:t>
            </a:r>
            <a:endParaRPr lang="en-US" sz="1700" dirty="0"/>
          </a:p>
        </p:txBody>
      </p:sp>
      <p:sp>
        <p:nvSpPr>
          <p:cNvPr id="7" name="Text 4"/>
          <p:cNvSpPr/>
          <p:nvPr/>
        </p:nvSpPr>
        <p:spPr>
          <a:xfrm>
            <a:off x="1321594" y="2538770"/>
            <a:ext cx="7137083" cy="313373"/>
          </a:xfrm>
          <a:prstGeom prst="rect">
            <a:avLst/>
          </a:prstGeom>
          <a:noFill/>
          <a:ln/>
        </p:spPr>
        <p:txBody>
          <a:bodyPr wrap="none" lIns="0" tIns="0" rIns="0" bIns="0" rtlCol="0" anchor="t"/>
          <a:lstStyle/>
          <a:p>
            <a:pPr marL="0" indent="0" algn="l">
              <a:lnSpc>
                <a:spcPts val="2450"/>
              </a:lnSpc>
              <a:buNone/>
            </a:pPr>
            <a:r>
              <a:rPr lang="en-US" sz="1500" dirty="0">
                <a:solidFill>
                  <a:srgbClr val="E5E0DF"/>
                </a:solidFill>
                <a:latin typeface="Barlow" pitchFamily="34" charset="0"/>
                <a:ea typeface="Barlow" pitchFamily="34" charset="-122"/>
                <a:cs typeface="Barlow" pitchFamily="34" charset="-120"/>
              </a:rPr>
              <a:t>Identify the problem the app solves, primary users, and key features.</a:t>
            </a:r>
            <a:endParaRPr lang="en-US" sz="1500" dirty="0"/>
          </a:p>
        </p:txBody>
      </p:sp>
      <p:sp>
        <p:nvSpPr>
          <p:cNvPr id="8" name="Shape 5"/>
          <p:cNvSpPr/>
          <p:nvPr/>
        </p:nvSpPr>
        <p:spPr>
          <a:xfrm>
            <a:off x="685324" y="3268147"/>
            <a:ext cx="440531" cy="440531"/>
          </a:xfrm>
          <a:prstGeom prst="roundRect">
            <a:avLst>
              <a:gd name="adj" fmla="val 18668"/>
            </a:avLst>
          </a:prstGeom>
          <a:solidFill>
            <a:srgbClr val="790709"/>
          </a:solidFill>
          <a:ln w="7620">
            <a:solidFill>
              <a:srgbClr val="922022"/>
            </a:solidFill>
            <a:prstDash val="solid"/>
          </a:ln>
        </p:spPr>
      </p:sp>
      <p:sp>
        <p:nvSpPr>
          <p:cNvPr id="9" name="Text 6"/>
          <p:cNvSpPr/>
          <p:nvPr/>
        </p:nvSpPr>
        <p:spPr>
          <a:xfrm>
            <a:off x="775097" y="3325297"/>
            <a:ext cx="260985" cy="326231"/>
          </a:xfrm>
          <a:prstGeom prst="rect">
            <a:avLst/>
          </a:prstGeom>
          <a:noFill/>
          <a:ln/>
        </p:spPr>
        <p:txBody>
          <a:bodyPr wrap="none" lIns="0" tIns="0" rIns="0" bIns="0" rtlCol="0" anchor="t"/>
          <a:lstStyle/>
          <a:p>
            <a:pPr marL="0" indent="0" algn="ctr">
              <a:lnSpc>
                <a:spcPts val="2050"/>
              </a:lnSpc>
              <a:buNone/>
            </a:pPr>
            <a:r>
              <a:rPr lang="en-US" sz="2050" dirty="0">
                <a:solidFill>
                  <a:srgbClr val="E5E0DF"/>
                </a:solidFill>
                <a:latin typeface="Barlow Medium" pitchFamily="34" charset="0"/>
                <a:ea typeface="Barlow Medium" pitchFamily="34" charset="-122"/>
                <a:cs typeface="Barlow Medium" pitchFamily="34" charset="-120"/>
              </a:rPr>
              <a:t>2</a:t>
            </a:r>
            <a:endParaRPr lang="en-US" sz="2050" dirty="0"/>
          </a:p>
        </p:txBody>
      </p:sp>
      <p:sp>
        <p:nvSpPr>
          <p:cNvPr id="10" name="Text 7"/>
          <p:cNvSpPr/>
          <p:nvPr/>
        </p:nvSpPr>
        <p:spPr>
          <a:xfrm>
            <a:off x="1321594" y="3268147"/>
            <a:ext cx="2175629" cy="271820"/>
          </a:xfrm>
          <a:prstGeom prst="rect">
            <a:avLst/>
          </a:prstGeom>
          <a:noFill/>
          <a:ln/>
        </p:spPr>
        <p:txBody>
          <a:bodyPr wrap="none" lIns="0" tIns="0" rIns="0" bIns="0" rtlCol="0" anchor="t"/>
          <a:lstStyle/>
          <a:p>
            <a:pPr marL="0" indent="0" algn="l">
              <a:lnSpc>
                <a:spcPts val="2100"/>
              </a:lnSpc>
              <a:buNone/>
            </a:pPr>
            <a:r>
              <a:rPr lang="en-US" sz="1700" dirty="0">
                <a:solidFill>
                  <a:srgbClr val="E5E0DF"/>
                </a:solidFill>
                <a:latin typeface="Barlow Medium" pitchFamily="34" charset="0"/>
                <a:ea typeface="Barlow Medium" pitchFamily="34" charset="-122"/>
                <a:cs typeface="Barlow Medium" pitchFamily="34" charset="-120"/>
              </a:rPr>
              <a:t>Collect Requirements</a:t>
            </a:r>
            <a:endParaRPr lang="en-US" sz="1700" dirty="0"/>
          </a:p>
        </p:txBody>
      </p:sp>
      <p:sp>
        <p:nvSpPr>
          <p:cNvPr id="11" name="Text 8"/>
          <p:cNvSpPr/>
          <p:nvPr/>
        </p:nvSpPr>
        <p:spPr>
          <a:xfrm>
            <a:off x="1321594" y="3657362"/>
            <a:ext cx="7137083" cy="313373"/>
          </a:xfrm>
          <a:prstGeom prst="rect">
            <a:avLst/>
          </a:prstGeom>
          <a:noFill/>
          <a:ln/>
        </p:spPr>
        <p:txBody>
          <a:bodyPr wrap="none" lIns="0" tIns="0" rIns="0" bIns="0" rtlCol="0" anchor="t"/>
          <a:lstStyle/>
          <a:p>
            <a:pPr marL="0" indent="0" algn="l">
              <a:lnSpc>
                <a:spcPts val="2450"/>
              </a:lnSpc>
              <a:buNone/>
            </a:pPr>
            <a:r>
              <a:rPr lang="en-US" sz="1500" dirty="0">
                <a:solidFill>
                  <a:srgbClr val="E5E0DF"/>
                </a:solidFill>
                <a:latin typeface="Barlow" pitchFamily="34" charset="0"/>
                <a:ea typeface="Barlow" pitchFamily="34" charset="-122"/>
                <a:cs typeface="Barlow" pitchFamily="34" charset="-120"/>
              </a:rPr>
              <a:t>Use interviews, surveys, focus groups, and user personas to gather data.</a:t>
            </a:r>
            <a:endParaRPr lang="en-US" sz="1500" dirty="0"/>
          </a:p>
        </p:txBody>
      </p:sp>
      <p:sp>
        <p:nvSpPr>
          <p:cNvPr id="12" name="Shape 9"/>
          <p:cNvSpPr/>
          <p:nvPr/>
        </p:nvSpPr>
        <p:spPr>
          <a:xfrm>
            <a:off x="685324" y="4386739"/>
            <a:ext cx="440531" cy="440531"/>
          </a:xfrm>
          <a:prstGeom prst="roundRect">
            <a:avLst>
              <a:gd name="adj" fmla="val 18668"/>
            </a:avLst>
          </a:prstGeom>
          <a:solidFill>
            <a:srgbClr val="790709"/>
          </a:solidFill>
          <a:ln w="7620">
            <a:solidFill>
              <a:srgbClr val="922022"/>
            </a:solidFill>
            <a:prstDash val="solid"/>
          </a:ln>
        </p:spPr>
      </p:sp>
      <p:sp>
        <p:nvSpPr>
          <p:cNvPr id="13" name="Text 10"/>
          <p:cNvSpPr/>
          <p:nvPr/>
        </p:nvSpPr>
        <p:spPr>
          <a:xfrm>
            <a:off x="775097" y="4443889"/>
            <a:ext cx="260985" cy="326231"/>
          </a:xfrm>
          <a:prstGeom prst="rect">
            <a:avLst/>
          </a:prstGeom>
          <a:noFill/>
          <a:ln/>
        </p:spPr>
        <p:txBody>
          <a:bodyPr wrap="none" lIns="0" tIns="0" rIns="0" bIns="0" rtlCol="0" anchor="t"/>
          <a:lstStyle/>
          <a:p>
            <a:pPr marL="0" indent="0" algn="ctr">
              <a:lnSpc>
                <a:spcPts val="2050"/>
              </a:lnSpc>
              <a:buNone/>
            </a:pPr>
            <a:r>
              <a:rPr lang="en-US" sz="2050" dirty="0">
                <a:solidFill>
                  <a:srgbClr val="E5E0DF"/>
                </a:solidFill>
                <a:latin typeface="Barlow Medium" pitchFamily="34" charset="0"/>
                <a:ea typeface="Barlow Medium" pitchFamily="34" charset="-122"/>
                <a:cs typeface="Barlow Medium" pitchFamily="34" charset="-120"/>
              </a:rPr>
              <a:t>3</a:t>
            </a:r>
            <a:endParaRPr lang="en-US" sz="2050" dirty="0"/>
          </a:p>
        </p:txBody>
      </p:sp>
      <p:sp>
        <p:nvSpPr>
          <p:cNvPr id="14" name="Text 11"/>
          <p:cNvSpPr/>
          <p:nvPr/>
        </p:nvSpPr>
        <p:spPr>
          <a:xfrm>
            <a:off x="1321594" y="4386739"/>
            <a:ext cx="2360890" cy="271820"/>
          </a:xfrm>
          <a:prstGeom prst="rect">
            <a:avLst/>
          </a:prstGeom>
          <a:noFill/>
          <a:ln/>
        </p:spPr>
        <p:txBody>
          <a:bodyPr wrap="none" lIns="0" tIns="0" rIns="0" bIns="0" rtlCol="0" anchor="t"/>
          <a:lstStyle/>
          <a:p>
            <a:pPr marL="0" indent="0" algn="l">
              <a:lnSpc>
                <a:spcPts val="2100"/>
              </a:lnSpc>
              <a:buNone/>
            </a:pPr>
            <a:r>
              <a:rPr lang="en-US" sz="1700" dirty="0">
                <a:solidFill>
                  <a:srgbClr val="E5E0DF"/>
                </a:solidFill>
                <a:latin typeface="Barlow Medium" pitchFamily="34" charset="0"/>
                <a:ea typeface="Barlow Medium" pitchFamily="34" charset="-122"/>
                <a:cs typeface="Barlow Medium" pitchFamily="34" charset="-120"/>
              </a:rPr>
              <a:t>Document Requirements</a:t>
            </a:r>
            <a:endParaRPr lang="en-US" sz="1700" dirty="0"/>
          </a:p>
        </p:txBody>
      </p:sp>
      <p:sp>
        <p:nvSpPr>
          <p:cNvPr id="15" name="Text 12"/>
          <p:cNvSpPr/>
          <p:nvPr/>
        </p:nvSpPr>
        <p:spPr>
          <a:xfrm>
            <a:off x="1321594" y="4775954"/>
            <a:ext cx="7137083" cy="626745"/>
          </a:xfrm>
          <a:prstGeom prst="rect">
            <a:avLst/>
          </a:prstGeom>
          <a:noFill/>
          <a:ln/>
        </p:spPr>
        <p:txBody>
          <a:bodyPr wrap="square" lIns="0" tIns="0" rIns="0" bIns="0" rtlCol="0" anchor="t"/>
          <a:lstStyle/>
          <a:p>
            <a:pPr marL="0" indent="0" algn="l">
              <a:lnSpc>
                <a:spcPts val="2450"/>
              </a:lnSpc>
              <a:buNone/>
            </a:pPr>
            <a:r>
              <a:rPr lang="en-US" sz="1500" dirty="0">
                <a:solidFill>
                  <a:srgbClr val="E5E0DF"/>
                </a:solidFill>
                <a:latin typeface="Barlow" pitchFamily="34" charset="0"/>
                <a:ea typeface="Barlow" pitchFamily="34" charset="-122"/>
                <a:cs typeface="Barlow" pitchFamily="34" charset="-120"/>
              </a:rPr>
              <a:t>Categorize requirements (functional, non-functional, UI/UX, security) and prioritize them.</a:t>
            </a:r>
            <a:endParaRPr lang="en-US" sz="1500" dirty="0"/>
          </a:p>
        </p:txBody>
      </p:sp>
      <p:sp>
        <p:nvSpPr>
          <p:cNvPr id="16" name="Shape 13"/>
          <p:cNvSpPr/>
          <p:nvPr/>
        </p:nvSpPr>
        <p:spPr>
          <a:xfrm>
            <a:off x="685324" y="5818703"/>
            <a:ext cx="440531" cy="440531"/>
          </a:xfrm>
          <a:prstGeom prst="roundRect">
            <a:avLst>
              <a:gd name="adj" fmla="val 18668"/>
            </a:avLst>
          </a:prstGeom>
          <a:solidFill>
            <a:srgbClr val="790709"/>
          </a:solidFill>
          <a:ln w="7620">
            <a:solidFill>
              <a:srgbClr val="922022"/>
            </a:solidFill>
            <a:prstDash val="solid"/>
          </a:ln>
        </p:spPr>
      </p:sp>
      <p:sp>
        <p:nvSpPr>
          <p:cNvPr id="17" name="Text 14"/>
          <p:cNvSpPr/>
          <p:nvPr/>
        </p:nvSpPr>
        <p:spPr>
          <a:xfrm>
            <a:off x="775097" y="5875853"/>
            <a:ext cx="260985" cy="326231"/>
          </a:xfrm>
          <a:prstGeom prst="rect">
            <a:avLst/>
          </a:prstGeom>
          <a:noFill/>
          <a:ln/>
        </p:spPr>
        <p:txBody>
          <a:bodyPr wrap="none" lIns="0" tIns="0" rIns="0" bIns="0" rtlCol="0" anchor="t"/>
          <a:lstStyle/>
          <a:p>
            <a:pPr marL="0" indent="0" algn="ctr">
              <a:lnSpc>
                <a:spcPts val="2050"/>
              </a:lnSpc>
              <a:buNone/>
            </a:pPr>
            <a:r>
              <a:rPr lang="en-US" sz="2050" dirty="0">
                <a:solidFill>
                  <a:srgbClr val="E5E0DF"/>
                </a:solidFill>
                <a:latin typeface="Barlow Medium" pitchFamily="34" charset="0"/>
                <a:ea typeface="Barlow Medium" pitchFamily="34" charset="-122"/>
                <a:cs typeface="Barlow Medium" pitchFamily="34" charset="-120"/>
              </a:rPr>
              <a:t>4</a:t>
            </a:r>
            <a:endParaRPr lang="en-US" sz="2050" dirty="0"/>
          </a:p>
        </p:txBody>
      </p:sp>
      <p:sp>
        <p:nvSpPr>
          <p:cNvPr id="18" name="Text 15"/>
          <p:cNvSpPr/>
          <p:nvPr/>
        </p:nvSpPr>
        <p:spPr>
          <a:xfrm>
            <a:off x="1321594" y="5818703"/>
            <a:ext cx="2175629" cy="271820"/>
          </a:xfrm>
          <a:prstGeom prst="rect">
            <a:avLst/>
          </a:prstGeom>
          <a:noFill/>
          <a:ln/>
        </p:spPr>
        <p:txBody>
          <a:bodyPr wrap="none" lIns="0" tIns="0" rIns="0" bIns="0" rtlCol="0" anchor="t"/>
          <a:lstStyle/>
          <a:p>
            <a:pPr marL="0" indent="0" algn="l">
              <a:lnSpc>
                <a:spcPts val="2100"/>
              </a:lnSpc>
              <a:buNone/>
            </a:pPr>
            <a:r>
              <a:rPr lang="en-US" sz="1700" dirty="0">
                <a:solidFill>
                  <a:srgbClr val="E5E0DF"/>
                </a:solidFill>
                <a:latin typeface="Barlow Medium" pitchFamily="34" charset="0"/>
                <a:ea typeface="Barlow Medium" pitchFamily="34" charset="-122"/>
                <a:cs typeface="Barlow Medium" pitchFamily="34" charset="-120"/>
              </a:rPr>
              <a:t>Analyze and Validate</a:t>
            </a:r>
            <a:endParaRPr lang="en-US" sz="1700" dirty="0"/>
          </a:p>
        </p:txBody>
      </p:sp>
      <p:sp>
        <p:nvSpPr>
          <p:cNvPr id="19" name="Text 16"/>
          <p:cNvSpPr/>
          <p:nvPr/>
        </p:nvSpPr>
        <p:spPr>
          <a:xfrm>
            <a:off x="1321594" y="6207919"/>
            <a:ext cx="7137083" cy="313373"/>
          </a:xfrm>
          <a:prstGeom prst="rect">
            <a:avLst/>
          </a:prstGeom>
          <a:noFill/>
          <a:ln/>
        </p:spPr>
        <p:txBody>
          <a:bodyPr wrap="none" lIns="0" tIns="0" rIns="0" bIns="0" rtlCol="0" anchor="t"/>
          <a:lstStyle/>
          <a:p>
            <a:pPr marL="0" indent="0" algn="l">
              <a:lnSpc>
                <a:spcPts val="2450"/>
              </a:lnSpc>
              <a:buNone/>
            </a:pPr>
            <a:r>
              <a:rPr lang="en-US" sz="1500" dirty="0">
                <a:solidFill>
                  <a:srgbClr val="E5E0DF"/>
                </a:solidFill>
                <a:latin typeface="Barlow" pitchFamily="34" charset="0"/>
                <a:ea typeface="Barlow" pitchFamily="34" charset="-122"/>
                <a:cs typeface="Barlow" pitchFamily="34" charset="-120"/>
              </a:rPr>
              <a:t>Identify conflicting requirements, develop use cases, and conduct feasibility studies.</a:t>
            </a:r>
            <a:endParaRPr lang="en-US" sz="1500" dirty="0"/>
          </a:p>
        </p:txBody>
      </p:sp>
      <p:sp>
        <p:nvSpPr>
          <p:cNvPr id="20" name="Text 17"/>
          <p:cNvSpPr/>
          <p:nvPr/>
        </p:nvSpPr>
        <p:spPr>
          <a:xfrm>
            <a:off x="685324" y="6741557"/>
            <a:ext cx="7773352" cy="940118"/>
          </a:xfrm>
          <a:prstGeom prst="rect">
            <a:avLst/>
          </a:prstGeom>
          <a:noFill/>
          <a:ln/>
        </p:spPr>
        <p:txBody>
          <a:bodyPr wrap="square" lIns="0" tIns="0" rIns="0" bIns="0" rtlCol="0" anchor="t"/>
          <a:lstStyle/>
          <a:p>
            <a:pPr marL="0" indent="0" algn="l">
              <a:lnSpc>
                <a:spcPts val="2450"/>
              </a:lnSpc>
              <a:buNone/>
            </a:pPr>
            <a:r>
              <a:rPr lang="en-US" sz="1500" dirty="0">
                <a:solidFill>
                  <a:srgbClr val="E5E0DF"/>
                </a:solidFill>
                <a:latin typeface="Barlow" pitchFamily="34" charset="0"/>
                <a:ea typeface="Barlow" pitchFamily="34" charset="-122"/>
                <a:cs typeface="Barlow" pitchFamily="34" charset="-120"/>
              </a:rPr>
              <a:t>To build a successful mobile app, you need to effectively collect and analyze user requirements. This involves understanding user needs, using multiple methods, documenting requirements, and analyzing feasibility.</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987266"/>
            <a:ext cx="9831705" cy="685800"/>
          </a:xfrm>
          <a:prstGeom prst="rect">
            <a:avLst/>
          </a:prstGeom>
          <a:noFill/>
          <a:ln/>
        </p:spPr>
        <p:txBody>
          <a:bodyPr wrap="none" lIns="0" tIns="0" rIns="0" bIns="0" rtlCol="0" anchor="t"/>
          <a:lstStyle/>
          <a:p>
            <a:pPr marL="0" indent="0" algn="l">
              <a:lnSpc>
                <a:spcPts val="5400"/>
              </a:lnSpc>
              <a:buNone/>
            </a:pPr>
            <a:r>
              <a:rPr lang="en-US" sz="4300" dirty="0">
                <a:solidFill>
                  <a:srgbClr val="FFFFFF"/>
                </a:solidFill>
                <a:latin typeface="Barlow Medium" pitchFamily="34" charset="0"/>
                <a:ea typeface="Barlow Medium" pitchFamily="34" charset="-122"/>
                <a:cs typeface="Barlow Medium" pitchFamily="34" charset="-120"/>
              </a:rPr>
              <a:t>Estimating Mobile App Development Cost</a:t>
            </a:r>
            <a:endParaRPr lang="en-US" sz="4300" dirty="0"/>
          </a:p>
        </p:txBody>
      </p:sp>
      <p:sp>
        <p:nvSpPr>
          <p:cNvPr id="3" name="Text 1"/>
          <p:cNvSpPr/>
          <p:nvPr/>
        </p:nvSpPr>
        <p:spPr>
          <a:xfrm>
            <a:off x="2395418" y="2336840"/>
            <a:ext cx="2743200" cy="342900"/>
          </a:xfrm>
          <a:prstGeom prst="rect">
            <a:avLst/>
          </a:prstGeom>
          <a:noFill/>
          <a:ln/>
        </p:spPr>
        <p:txBody>
          <a:bodyPr wrap="none" lIns="0" tIns="0" rIns="0" bIns="0" rtlCol="0" anchor="t"/>
          <a:lstStyle/>
          <a:p>
            <a:pPr marL="0" indent="0" algn="r">
              <a:lnSpc>
                <a:spcPts val="2700"/>
              </a:lnSpc>
              <a:buNone/>
            </a:pPr>
            <a:r>
              <a:rPr lang="en-US" sz="2150" dirty="0">
                <a:solidFill>
                  <a:srgbClr val="E5E0DF"/>
                </a:solidFill>
                <a:latin typeface="Barlow Medium" pitchFamily="34" charset="0"/>
                <a:ea typeface="Barlow Medium" pitchFamily="34" charset="-122"/>
                <a:cs typeface="Barlow Medium" pitchFamily="34" charset="-120"/>
              </a:rPr>
              <a:t>App Complexity</a:t>
            </a:r>
            <a:endParaRPr lang="en-US" sz="2150" dirty="0"/>
          </a:p>
        </p:txBody>
      </p:sp>
      <p:sp>
        <p:nvSpPr>
          <p:cNvPr id="4" name="Text 2"/>
          <p:cNvSpPr/>
          <p:nvPr/>
        </p:nvSpPr>
        <p:spPr>
          <a:xfrm>
            <a:off x="864037" y="2827853"/>
            <a:ext cx="4274582" cy="790099"/>
          </a:xfrm>
          <a:prstGeom prst="rect">
            <a:avLst/>
          </a:prstGeom>
          <a:noFill/>
          <a:ln/>
        </p:spPr>
        <p:txBody>
          <a:bodyPr wrap="square" lIns="0" tIns="0" rIns="0" bIns="0" rtlCol="0" anchor="t"/>
          <a:lstStyle/>
          <a:p>
            <a:pPr marL="0" indent="0" algn="r">
              <a:lnSpc>
                <a:spcPts val="3100"/>
              </a:lnSpc>
              <a:buNone/>
            </a:pPr>
            <a:r>
              <a:rPr lang="en-US" sz="1900" dirty="0">
                <a:solidFill>
                  <a:srgbClr val="E5E0DF"/>
                </a:solidFill>
                <a:latin typeface="Barlow" pitchFamily="34" charset="0"/>
                <a:ea typeface="Barlow" pitchFamily="34" charset="-122"/>
                <a:cs typeface="Barlow" pitchFamily="34" charset="-120"/>
              </a:rPr>
              <a:t>Basic, medium complex, or complex apps determine the time and cost.</a:t>
            </a:r>
            <a:endParaRPr lang="en-US" sz="1900" dirty="0"/>
          </a:p>
        </p:txBody>
      </p:sp>
      <p:pic>
        <p:nvPicPr>
          <p:cNvPr id="5" name="Image 0" descr="preencoded.png"/>
          <p:cNvPicPr>
            <a:picLocks noChangeAspect="1"/>
          </p:cNvPicPr>
          <p:nvPr/>
        </p:nvPicPr>
        <p:blipFill>
          <a:blip r:embed="rId3"/>
          <a:stretch>
            <a:fillRect/>
          </a:stretch>
        </p:blipFill>
        <p:spPr>
          <a:xfrm>
            <a:off x="5508903" y="2166818"/>
            <a:ext cx="3612594" cy="3612594"/>
          </a:xfrm>
          <a:prstGeom prst="rect">
            <a:avLst/>
          </a:prstGeom>
        </p:spPr>
      </p:pic>
      <p:sp>
        <p:nvSpPr>
          <p:cNvPr id="6" name="Shape 3"/>
          <p:cNvSpPr/>
          <p:nvPr/>
        </p:nvSpPr>
        <p:spPr>
          <a:xfrm>
            <a:off x="5777151" y="2435066"/>
            <a:ext cx="617220" cy="617220"/>
          </a:xfrm>
          <a:prstGeom prst="roundRect">
            <a:avLst>
              <a:gd name="adj" fmla="val 1480000"/>
            </a:avLst>
          </a:prstGeom>
          <a:solidFill>
            <a:srgbClr val="790709"/>
          </a:solidFill>
          <a:ln w="15240">
            <a:solidFill>
              <a:srgbClr val="922022"/>
            </a:solidFill>
            <a:prstDash val="solid"/>
          </a:ln>
        </p:spPr>
      </p:sp>
      <p:sp>
        <p:nvSpPr>
          <p:cNvPr id="7" name="Text 4"/>
          <p:cNvSpPr/>
          <p:nvPr/>
        </p:nvSpPr>
        <p:spPr>
          <a:xfrm>
            <a:off x="5946934" y="2570083"/>
            <a:ext cx="277654" cy="347186"/>
          </a:xfrm>
          <a:prstGeom prst="rect">
            <a:avLst/>
          </a:prstGeom>
          <a:noFill/>
          <a:ln/>
        </p:spPr>
        <p:txBody>
          <a:bodyPr wrap="none" lIns="0" tIns="0" rIns="0" bIns="0" rtlCol="0" anchor="t"/>
          <a:lstStyle/>
          <a:p>
            <a:pPr marL="0" indent="0" algn="l">
              <a:lnSpc>
                <a:spcPts val="3450"/>
              </a:lnSpc>
              <a:buNone/>
            </a:pPr>
            <a:r>
              <a:rPr lang="en-US" sz="2150" dirty="0">
                <a:solidFill>
                  <a:srgbClr val="E5E0DF"/>
                </a:solidFill>
                <a:latin typeface="Barlow Medium" pitchFamily="34" charset="0"/>
                <a:ea typeface="Barlow Medium" pitchFamily="34" charset="-122"/>
                <a:cs typeface="Barlow Medium" pitchFamily="34" charset="-120"/>
              </a:rPr>
              <a:t>1</a:t>
            </a:r>
            <a:endParaRPr lang="en-US" sz="2150" dirty="0"/>
          </a:p>
        </p:txBody>
      </p:sp>
      <p:sp>
        <p:nvSpPr>
          <p:cNvPr id="8" name="Text 5"/>
          <p:cNvSpPr/>
          <p:nvPr/>
        </p:nvSpPr>
        <p:spPr>
          <a:xfrm>
            <a:off x="9491782" y="2336840"/>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Barlow Medium" pitchFamily="34" charset="0"/>
                <a:ea typeface="Barlow Medium" pitchFamily="34" charset="-122"/>
                <a:cs typeface="Barlow Medium" pitchFamily="34" charset="-120"/>
              </a:rPr>
              <a:t>Platform Support</a:t>
            </a:r>
            <a:endParaRPr lang="en-US" sz="2150" dirty="0"/>
          </a:p>
        </p:txBody>
      </p:sp>
      <p:sp>
        <p:nvSpPr>
          <p:cNvPr id="9" name="Text 6"/>
          <p:cNvSpPr/>
          <p:nvPr/>
        </p:nvSpPr>
        <p:spPr>
          <a:xfrm>
            <a:off x="9491782" y="2827853"/>
            <a:ext cx="4274582" cy="790099"/>
          </a:xfrm>
          <a:prstGeom prst="rect">
            <a:avLst/>
          </a:prstGeom>
          <a:noFill/>
          <a:ln/>
        </p:spPr>
        <p:txBody>
          <a:bodyPr wrap="square" lIns="0" tIns="0" rIns="0" bIns="0" rtlCol="0" anchor="t"/>
          <a:lstStyle/>
          <a:p>
            <a:pPr marL="0" indent="0" algn="l">
              <a:lnSpc>
                <a:spcPts val="3100"/>
              </a:lnSpc>
              <a:buNone/>
            </a:pPr>
            <a:r>
              <a:rPr lang="en-US" sz="1900" dirty="0">
                <a:solidFill>
                  <a:srgbClr val="E5E0DF"/>
                </a:solidFill>
                <a:latin typeface="Barlow" pitchFamily="34" charset="0"/>
                <a:ea typeface="Barlow" pitchFamily="34" charset="-122"/>
                <a:cs typeface="Barlow" pitchFamily="34" charset="-120"/>
              </a:rPr>
              <a:t>Native, cross-platform, or hybrid affects development time and cost.</a:t>
            </a:r>
            <a:endParaRPr lang="en-US" sz="1900" dirty="0"/>
          </a:p>
        </p:txBody>
      </p:sp>
      <p:pic>
        <p:nvPicPr>
          <p:cNvPr id="10" name="Image 1" descr="preencoded.png"/>
          <p:cNvPicPr>
            <a:picLocks noChangeAspect="1"/>
          </p:cNvPicPr>
          <p:nvPr/>
        </p:nvPicPr>
        <p:blipFill>
          <a:blip r:embed="rId4"/>
          <a:stretch>
            <a:fillRect/>
          </a:stretch>
        </p:blipFill>
        <p:spPr>
          <a:xfrm>
            <a:off x="5508903" y="2166818"/>
            <a:ext cx="3612594" cy="3612594"/>
          </a:xfrm>
          <a:prstGeom prst="rect">
            <a:avLst/>
          </a:prstGeom>
        </p:spPr>
      </p:pic>
      <p:sp>
        <p:nvSpPr>
          <p:cNvPr id="11" name="Shape 7"/>
          <p:cNvSpPr/>
          <p:nvPr/>
        </p:nvSpPr>
        <p:spPr>
          <a:xfrm>
            <a:off x="8235910" y="2435066"/>
            <a:ext cx="617220" cy="617220"/>
          </a:xfrm>
          <a:prstGeom prst="roundRect">
            <a:avLst>
              <a:gd name="adj" fmla="val 1480000"/>
            </a:avLst>
          </a:prstGeom>
          <a:solidFill>
            <a:srgbClr val="790709"/>
          </a:solidFill>
          <a:ln w="15240">
            <a:solidFill>
              <a:srgbClr val="922022"/>
            </a:solidFill>
            <a:prstDash val="solid"/>
          </a:ln>
        </p:spPr>
      </p:sp>
      <p:sp>
        <p:nvSpPr>
          <p:cNvPr id="12" name="Text 8"/>
          <p:cNvSpPr/>
          <p:nvPr/>
        </p:nvSpPr>
        <p:spPr>
          <a:xfrm>
            <a:off x="8405693" y="2570083"/>
            <a:ext cx="277654" cy="347186"/>
          </a:xfrm>
          <a:prstGeom prst="rect">
            <a:avLst/>
          </a:prstGeom>
          <a:noFill/>
          <a:ln/>
        </p:spPr>
        <p:txBody>
          <a:bodyPr wrap="none" lIns="0" tIns="0" rIns="0" bIns="0" rtlCol="0" anchor="t"/>
          <a:lstStyle/>
          <a:p>
            <a:pPr marL="0" indent="0" algn="l">
              <a:lnSpc>
                <a:spcPts val="3450"/>
              </a:lnSpc>
              <a:buNone/>
            </a:pPr>
            <a:r>
              <a:rPr lang="en-US" sz="2150" dirty="0">
                <a:solidFill>
                  <a:srgbClr val="E5E0DF"/>
                </a:solidFill>
                <a:latin typeface="Barlow Medium" pitchFamily="34" charset="0"/>
                <a:ea typeface="Barlow Medium" pitchFamily="34" charset="-122"/>
                <a:cs typeface="Barlow Medium" pitchFamily="34" charset="-120"/>
              </a:rPr>
              <a:t>2</a:t>
            </a:r>
            <a:endParaRPr lang="en-US" sz="2150" dirty="0"/>
          </a:p>
        </p:txBody>
      </p:sp>
      <p:sp>
        <p:nvSpPr>
          <p:cNvPr id="13" name="Text 9"/>
          <p:cNvSpPr/>
          <p:nvPr/>
        </p:nvSpPr>
        <p:spPr>
          <a:xfrm>
            <a:off x="9491782" y="4328279"/>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E5E0DF"/>
                </a:solidFill>
                <a:latin typeface="Barlow Medium" pitchFamily="34" charset="0"/>
                <a:ea typeface="Barlow Medium" pitchFamily="34" charset="-122"/>
                <a:cs typeface="Barlow Medium" pitchFamily="34" charset="-120"/>
              </a:rPr>
              <a:t>Functionality</a:t>
            </a:r>
            <a:endParaRPr lang="en-US" sz="2150" dirty="0"/>
          </a:p>
        </p:txBody>
      </p:sp>
      <p:sp>
        <p:nvSpPr>
          <p:cNvPr id="14" name="Text 10"/>
          <p:cNvSpPr/>
          <p:nvPr/>
        </p:nvSpPr>
        <p:spPr>
          <a:xfrm>
            <a:off x="9491782" y="4819293"/>
            <a:ext cx="4274582" cy="790099"/>
          </a:xfrm>
          <a:prstGeom prst="rect">
            <a:avLst/>
          </a:prstGeom>
          <a:noFill/>
          <a:ln/>
        </p:spPr>
        <p:txBody>
          <a:bodyPr wrap="square" lIns="0" tIns="0" rIns="0" bIns="0" rtlCol="0" anchor="t"/>
          <a:lstStyle/>
          <a:p>
            <a:pPr marL="0" indent="0" algn="l">
              <a:lnSpc>
                <a:spcPts val="3100"/>
              </a:lnSpc>
              <a:buNone/>
            </a:pPr>
            <a:r>
              <a:rPr lang="en-US" sz="1900" dirty="0">
                <a:solidFill>
                  <a:srgbClr val="E5E0DF"/>
                </a:solidFill>
                <a:latin typeface="Barlow" pitchFamily="34" charset="0"/>
                <a:ea typeface="Barlow" pitchFamily="34" charset="-122"/>
                <a:cs typeface="Barlow" pitchFamily="34" charset="-120"/>
              </a:rPr>
              <a:t>Features like chat, location, and payment contribute to the cost.</a:t>
            </a:r>
            <a:endParaRPr lang="en-US" sz="1900" dirty="0"/>
          </a:p>
        </p:txBody>
      </p:sp>
      <p:pic>
        <p:nvPicPr>
          <p:cNvPr id="15" name="Image 2" descr="preencoded.png"/>
          <p:cNvPicPr>
            <a:picLocks noChangeAspect="1"/>
          </p:cNvPicPr>
          <p:nvPr/>
        </p:nvPicPr>
        <p:blipFill>
          <a:blip r:embed="rId5"/>
          <a:stretch>
            <a:fillRect/>
          </a:stretch>
        </p:blipFill>
        <p:spPr>
          <a:xfrm>
            <a:off x="5508903" y="2166818"/>
            <a:ext cx="3612594" cy="3612594"/>
          </a:xfrm>
          <a:prstGeom prst="rect">
            <a:avLst/>
          </a:prstGeom>
        </p:spPr>
      </p:pic>
      <p:sp>
        <p:nvSpPr>
          <p:cNvPr id="16" name="Shape 11"/>
          <p:cNvSpPr/>
          <p:nvPr/>
        </p:nvSpPr>
        <p:spPr>
          <a:xfrm>
            <a:off x="8235910" y="4893826"/>
            <a:ext cx="617220" cy="617220"/>
          </a:xfrm>
          <a:prstGeom prst="roundRect">
            <a:avLst>
              <a:gd name="adj" fmla="val 1480000"/>
            </a:avLst>
          </a:prstGeom>
          <a:solidFill>
            <a:srgbClr val="790709"/>
          </a:solidFill>
          <a:ln w="15240">
            <a:solidFill>
              <a:srgbClr val="922022"/>
            </a:solidFill>
            <a:prstDash val="solid"/>
          </a:ln>
        </p:spPr>
      </p:sp>
      <p:sp>
        <p:nvSpPr>
          <p:cNvPr id="17" name="Text 12"/>
          <p:cNvSpPr/>
          <p:nvPr/>
        </p:nvSpPr>
        <p:spPr>
          <a:xfrm>
            <a:off x="8405693" y="5028843"/>
            <a:ext cx="277654" cy="347186"/>
          </a:xfrm>
          <a:prstGeom prst="rect">
            <a:avLst/>
          </a:prstGeom>
          <a:noFill/>
          <a:ln/>
        </p:spPr>
        <p:txBody>
          <a:bodyPr wrap="none" lIns="0" tIns="0" rIns="0" bIns="0" rtlCol="0" anchor="t"/>
          <a:lstStyle/>
          <a:p>
            <a:pPr marL="0" indent="0" algn="l">
              <a:lnSpc>
                <a:spcPts val="3450"/>
              </a:lnSpc>
              <a:buNone/>
            </a:pPr>
            <a:r>
              <a:rPr lang="en-US" sz="2150" dirty="0">
                <a:solidFill>
                  <a:srgbClr val="E5E0DF"/>
                </a:solidFill>
                <a:latin typeface="Barlow Medium" pitchFamily="34" charset="0"/>
                <a:ea typeface="Barlow Medium" pitchFamily="34" charset="-122"/>
                <a:cs typeface="Barlow Medium" pitchFamily="34" charset="-120"/>
              </a:rPr>
              <a:t>3</a:t>
            </a:r>
            <a:endParaRPr lang="en-US" sz="2150" dirty="0"/>
          </a:p>
        </p:txBody>
      </p:sp>
      <p:sp>
        <p:nvSpPr>
          <p:cNvPr id="18" name="Text 13"/>
          <p:cNvSpPr/>
          <p:nvPr/>
        </p:nvSpPr>
        <p:spPr>
          <a:xfrm>
            <a:off x="2395418" y="4328279"/>
            <a:ext cx="2743200" cy="342900"/>
          </a:xfrm>
          <a:prstGeom prst="rect">
            <a:avLst/>
          </a:prstGeom>
          <a:noFill/>
          <a:ln/>
        </p:spPr>
        <p:txBody>
          <a:bodyPr wrap="none" lIns="0" tIns="0" rIns="0" bIns="0" rtlCol="0" anchor="t"/>
          <a:lstStyle/>
          <a:p>
            <a:pPr marL="0" indent="0" algn="r">
              <a:lnSpc>
                <a:spcPts val="2700"/>
              </a:lnSpc>
              <a:buNone/>
            </a:pPr>
            <a:r>
              <a:rPr lang="en-US" sz="2150" dirty="0">
                <a:solidFill>
                  <a:srgbClr val="E5E0DF"/>
                </a:solidFill>
                <a:latin typeface="Barlow Medium" pitchFamily="34" charset="0"/>
                <a:ea typeface="Barlow Medium" pitchFamily="34" charset="-122"/>
                <a:cs typeface="Barlow Medium" pitchFamily="34" charset="-120"/>
              </a:rPr>
              <a:t>Team Experience</a:t>
            </a:r>
            <a:endParaRPr lang="en-US" sz="2150" dirty="0"/>
          </a:p>
        </p:txBody>
      </p:sp>
      <p:sp>
        <p:nvSpPr>
          <p:cNvPr id="19" name="Text 14"/>
          <p:cNvSpPr/>
          <p:nvPr/>
        </p:nvSpPr>
        <p:spPr>
          <a:xfrm>
            <a:off x="864037" y="4819293"/>
            <a:ext cx="4274582" cy="790099"/>
          </a:xfrm>
          <a:prstGeom prst="rect">
            <a:avLst/>
          </a:prstGeom>
          <a:noFill/>
          <a:ln/>
        </p:spPr>
        <p:txBody>
          <a:bodyPr wrap="square" lIns="0" tIns="0" rIns="0" bIns="0" rtlCol="0" anchor="t"/>
          <a:lstStyle/>
          <a:p>
            <a:pPr marL="0" indent="0" algn="r">
              <a:lnSpc>
                <a:spcPts val="3100"/>
              </a:lnSpc>
              <a:buNone/>
            </a:pPr>
            <a:r>
              <a:rPr lang="en-US" sz="1900" dirty="0">
                <a:solidFill>
                  <a:srgbClr val="E5E0DF"/>
                </a:solidFill>
                <a:latin typeface="Barlow" pitchFamily="34" charset="0"/>
                <a:ea typeface="Barlow" pitchFamily="34" charset="-122"/>
                <a:cs typeface="Barlow" pitchFamily="34" charset="-120"/>
              </a:rPr>
              <a:t>The size and hourly rates of the development team influence pricing.</a:t>
            </a:r>
            <a:endParaRPr lang="en-US" sz="1900" dirty="0"/>
          </a:p>
        </p:txBody>
      </p:sp>
      <p:pic>
        <p:nvPicPr>
          <p:cNvPr id="20" name="Image 3" descr="preencoded.png"/>
          <p:cNvPicPr>
            <a:picLocks noChangeAspect="1"/>
          </p:cNvPicPr>
          <p:nvPr/>
        </p:nvPicPr>
        <p:blipFill>
          <a:blip r:embed="rId6"/>
          <a:stretch>
            <a:fillRect/>
          </a:stretch>
        </p:blipFill>
        <p:spPr>
          <a:xfrm>
            <a:off x="5508903" y="2166818"/>
            <a:ext cx="3612594" cy="3612594"/>
          </a:xfrm>
          <a:prstGeom prst="rect">
            <a:avLst/>
          </a:prstGeom>
        </p:spPr>
      </p:pic>
      <p:sp>
        <p:nvSpPr>
          <p:cNvPr id="21" name="Shape 15"/>
          <p:cNvSpPr/>
          <p:nvPr/>
        </p:nvSpPr>
        <p:spPr>
          <a:xfrm>
            <a:off x="5777151" y="4893826"/>
            <a:ext cx="617220" cy="617220"/>
          </a:xfrm>
          <a:prstGeom prst="roundRect">
            <a:avLst>
              <a:gd name="adj" fmla="val 1480000"/>
            </a:avLst>
          </a:prstGeom>
          <a:solidFill>
            <a:srgbClr val="790709"/>
          </a:solidFill>
          <a:ln w="15240">
            <a:solidFill>
              <a:srgbClr val="922022"/>
            </a:solidFill>
            <a:prstDash val="solid"/>
          </a:ln>
        </p:spPr>
      </p:sp>
      <p:sp>
        <p:nvSpPr>
          <p:cNvPr id="22" name="Text 16"/>
          <p:cNvSpPr/>
          <p:nvPr/>
        </p:nvSpPr>
        <p:spPr>
          <a:xfrm>
            <a:off x="5946934" y="5028843"/>
            <a:ext cx="277654" cy="347186"/>
          </a:xfrm>
          <a:prstGeom prst="rect">
            <a:avLst/>
          </a:prstGeom>
          <a:noFill/>
          <a:ln/>
        </p:spPr>
        <p:txBody>
          <a:bodyPr wrap="none" lIns="0" tIns="0" rIns="0" bIns="0" rtlCol="0" anchor="t"/>
          <a:lstStyle/>
          <a:p>
            <a:pPr marL="0" indent="0" algn="l">
              <a:lnSpc>
                <a:spcPts val="3450"/>
              </a:lnSpc>
              <a:buNone/>
            </a:pPr>
            <a:r>
              <a:rPr lang="en-US" sz="2150" dirty="0">
                <a:solidFill>
                  <a:srgbClr val="E5E0DF"/>
                </a:solidFill>
                <a:latin typeface="Barlow Medium" pitchFamily="34" charset="0"/>
                <a:ea typeface="Barlow Medium" pitchFamily="34" charset="-122"/>
                <a:cs typeface="Barlow Medium" pitchFamily="34" charset="-120"/>
              </a:rPr>
              <a:t>4</a:t>
            </a:r>
            <a:endParaRPr lang="en-US" sz="2150" dirty="0"/>
          </a:p>
        </p:txBody>
      </p:sp>
      <p:sp>
        <p:nvSpPr>
          <p:cNvPr id="23" name="Text 17"/>
          <p:cNvSpPr/>
          <p:nvPr/>
        </p:nvSpPr>
        <p:spPr>
          <a:xfrm>
            <a:off x="864037" y="6057067"/>
            <a:ext cx="12902327" cy="1185148"/>
          </a:xfrm>
          <a:prstGeom prst="rect">
            <a:avLst/>
          </a:prstGeom>
          <a:noFill/>
          <a:ln/>
        </p:spPr>
        <p:txBody>
          <a:bodyPr wrap="square" lIns="0" tIns="0" rIns="0" bIns="0" rtlCol="0" anchor="t"/>
          <a:lstStyle/>
          <a:p>
            <a:pPr marL="0" indent="0" algn="l">
              <a:lnSpc>
                <a:spcPts val="3100"/>
              </a:lnSpc>
              <a:buNone/>
            </a:pPr>
            <a:r>
              <a:rPr lang="en-US" sz="1900" dirty="0">
                <a:solidFill>
                  <a:srgbClr val="E5E0DF"/>
                </a:solidFill>
                <a:latin typeface="Barlow" pitchFamily="34" charset="0"/>
                <a:ea typeface="Barlow" pitchFamily="34" charset="-122"/>
                <a:cs typeface="Barlow" pitchFamily="34" charset="-120"/>
              </a:rPr>
              <a:t>The cost of developing a mobile application is determined based on several factors, including app complexity, platform support, functionality, development team experience, testing requirements, and maintenance needs. A complex app with vast functionalities requires more cost than a simple app.</a:t>
            </a:r>
            <a:endParaRPr lang="en-US" sz="1900" dirty="0"/>
          </a:p>
        </p:txBody>
      </p:sp>
      <p:sp>
        <p:nvSpPr>
          <p:cNvPr id="24" name="Rectangle 23">
            <a:extLst>
              <a:ext uri="{FF2B5EF4-FFF2-40B4-BE49-F238E27FC236}">
                <a16:creationId xmlns:a16="http://schemas.microsoft.com/office/drawing/2014/main" id="{87BC91B7-CE56-40A2-AAF8-E599FDAC7F3B}"/>
              </a:ext>
            </a:extLst>
          </p:cNvPr>
          <p:cNvSpPr/>
          <p:nvPr/>
        </p:nvSpPr>
        <p:spPr>
          <a:xfrm>
            <a:off x="12753474" y="7676147"/>
            <a:ext cx="1876926" cy="55345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M"/>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2688" y="730806"/>
            <a:ext cx="6573083" cy="616148"/>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Barlow Medium" pitchFamily="34" charset="0"/>
                <a:ea typeface="Barlow Medium" pitchFamily="34" charset="-122"/>
                <a:cs typeface="Barlow Medium" pitchFamily="34" charset="-120"/>
              </a:rPr>
              <a:t>Key Takeaways and Next Steps</a:t>
            </a:r>
            <a:endParaRPr lang="en-US" sz="3850" dirty="0"/>
          </a:p>
        </p:txBody>
      </p:sp>
      <p:sp>
        <p:nvSpPr>
          <p:cNvPr id="4" name="Shape 1"/>
          <p:cNvSpPr/>
          <p:nvPr/>
        </p:nvSpPr>
        <p:spPr>
          <a:xfrm>
            <a:off x="6262688" y="1679615"/>
            <a:ext cx="3684865" cy="2319099"/>
          </a:xfrm>
          <a:prstGeom prst="roundRect">
            <a:avLst>
              <a:gd name="adj" fmla="val 4017"/>
            </a:avLst>
          </a:prstGeom>
          <a:solidFill>
            <a:srgbClr val="790709"/>
          </a:solidFill>
          <a:ln w="7620">
            <a:solidFill>
              <a:srgbClr val="922022"/>
            </a:solidFill>
            <a:prstDash val="solid"/>
          </a:ln>
        </p:spPr>
      </p:sp>
      <p:sp>
        <p:nvSpPr>
          <p:cNvPr id="5" name="Text 2"/>
          <p:cNvSpPr/>
          <p:nvPr/>
        </p:nvSpPr>
        <p:spPr>
          <a:xfrm>
            <a:off x="6492121" y="1909048"/>
            <a:ext cx="2464713" cy="308015"/>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Barlow Medium" pitchFamily="34" charset="0"/>
                <a:ea typeface="Barlow Medium" pitchFamily="34" charset="-122"/>
                <a:cs typeface="Barlow Medium" pitchFamily="34" charset="-120"/>
              </a:rPr>
              <a:t>Choose Wisely</a:t>
            </a:r>
            <a:endParaRPr lang="en-US" sz="1900" dirty="0"/>
          </a:p>
        </p:txBody>
      </p:sp>
      <p:sp>
        <p:nvSpPr>
          <p:cNvPr id="6" name="Text 3"/>
          <p:cNvSpPr/>
          <p:nvPr/>
        </p:nvSpPr>
        <p:spPr>
          <a:xfrm>
            <a:off x="6492121" y="2350056"/>
            <a:ext cx="3225998" cy="1419225"/>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Barlow" pitchFamily="34" charset="0"/>
                <a:ea typeface="Barlow" pitchFamily="34" charset="-122"/>
                <a:cs typeface="Barlow" pitchFamily="34" charset="-120"/>
              </a:rPr>
              <a:t>Select the right app type, programming language, and framework based on project needs.</a:t>
            </a:r>
            <a:endParaRPr lang="en-US" sz="1700" dirty="0"/>
          </a:p>
        </p:txBody>
      </p:sp>
      <p:sp>
        <p:nvSpPr>
          <p:cNvPr id="7" name="Shape 4"/>
          <p:cNvSpPr/>
          <p:nvPr/>
        </p:nvSpPr>
        <p:spPr>
          <a:xfrm>
            <a:off x="10169366" y="1679615"/>
            <a:ext cx="3684865" cy="2319099"/>
          </a:xfrm>
          <a:prstGeom prst="roundRect">
            <a:avLst>
              <a:gd name="adj" fmla="val 4017"/>
            </a:avLst>
          </a:prstGeom>
          <a:solidFill>
            <a:srgbClr val="790709"/>
          </a:solidFill>
          <a:ln w="7620">
            <a:solidFill>
              <a:srgbClr val="922022"/>
            </a:solidFill>
            <a:prstDash val="solid"/>
          </a:ln>
        </p:spPr>
      </p:sp>
      <p:sp>
        <p:nvSpPr>
          <p:cNvPr id="8" name="Text 5"/>
          <p:cNvSpPr/>
          <p:nvPr/>
        </p:nvSpPr>
        <p:spPr>
          <a:xfrm>
            <a:off x="10398800" y="1909048"/>
            <a:ext cx="2464713" cy="308015"/>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Barlow Medium" pitchFamily="34" charset="0"/>
                <a:ea typeface="Barlow Medium" pitchFamily="34" charset="-122"/>
                <a:cs typeface="Barlow Medium" pitchFamily="34" charset="-120"/>
              </a:rPr>
              <a:t>Understand Users</a:t>
            </a:r>
            <a:endParaRPr lang="en-US" sz="1900" dirty="0"/>
          </a:p>
        </p:txBody>
      </p:sp>
      <p:sp>
        <p:nvSpPr>
          <p:cNvPr id="9" name="Text 6"/>
          <p:cNvSpPr/>
          <p:nvPr/>
        </p:nvSpPr>
        <p:spPr>
          <a:xfrm>
            <a:off x="10398800" y="2350056"/>
            <a:ext cx="3225998" cy="1064419"/>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Barlow" pitchFamily="34" charset="0"/>
                <a:ea typeface="Barlow" pitchFamily="34" charset="-122"/>
                <a:cs typeface="Barlow" pitchFamily="34" charset="-120"/>
              </a:rPr>
              <a:t>Collect and analyze user requirements to ensure a user-centered design.</a:t>
            </a:r>
            <a:endParaRPr lang="en-US" sz="1700" dirty="0"/>
          </a:p>
        </p:txBody>
      </p:sp>
      <p:sp>
        <p:nvSpPr>
          <p:cNvPr id="10" name="Shape 7"/>
          <p:cNvSpPr/>
          <p:nvPr/>
        </p:nvSpPr>
        <p:spPr>
          <a:xfrm>
            <a:off x="6262688" y="4220528"/>
            <a:ext cx="7591425" cy="1254681"/>
          </a:xfrm>
          <a:prstGeom prst="roundRect">
            <a:avLst>
              <a:gd name="adj" fmla="val 7426"/>
            </a:avLst>
          </a:prstGeom>
          <a:solidFill>
            <a:srgbClr val="790709"/>
          </a:solidFill>
          <a:ln w="7620">
            <a:solidFill>
              <a:srgbClr val="922022"/>
            </a:solidFill>
            <a:prstDash val="solid"/>
          </a:ln>
        </p:spPr>
      </p:sp>
      <p:sp>
        <p:nvSpPr>
          <p:cNvPr id="11" name="Text 8"/>
          <p:cNvSpPr/>
          <p:nvPr/>
        </p:nvSpPr>
        <p:spPr>
          <a:xfrm>
            <a:off x="6492121" y="4449961"/>
            <a:ext cx="2464713" cy="308015"/>
          </a:xfrm>
          <a:prstGeom prst="rect">
            <a:avLst/>
          </a:prstGeom>
          <a:noFill/>
          <a:ln/>
        </p:spPr>
        <p:txBody>
          <a:bodyPr wrap="none" lIns="0" tIns="0" rIns="0" bIns="0" rtlCol="0" anchor="t"/>
          <a:lstStyle/>
          <a:p>
            <a:pPr marL="0" indent="0" algn="l">
              <a:lnSpc>
                <a:spcPts val="2400"/>
              </a:lnSpc>
              <a:buNone/>
            </a:pPr>
            <a:r>
              <a:rPr lang="en-US" sz="1900" dirty="0">
                <a:solidFill>
                  <a:srgbClr val="E5E0DF"/>
                </a:solidFill>
                <a:latin typeface="Barlow Medium" pitchFamily="34" charset="0"/>
                <a:ea typeface="Barlow Medium" pitchFamily="34" charset="-122"/>
                <a:cs typeface="Barlow Medium" pitchFamily="34" charset="-120"/>
              </a:rPr>
              <a:t>Plan Carefully</a:t>
            </a:r>
            <a:endParaRPr lang="en-US" sz="1900" dirty="0"/>
          </a:p>
        </p:txBody>
      </p:sp>
      <p:sp>
        <p:nvSpPr>
          <p:cNvPr id="12" name="Text 9"/>
          <p:cNvSpPr/>
          <p:nvPr/>
        </p:nvSpPr>
        <p:spPr>
          <a:xfrm>
            <a:off x="6492121" y="4890968"/>
            <a:ext cx="7132558" cy="354806"/>
          </a:xfrm>
          <a:prstGeom prst="rect">
            <a:avLst/>
          </a:prstGeom>
          <a:noFill/>
          <a:ln/>
        </p:spPr>
        <p:txBody>
          <a:bodyPr wrap="none" lIns="0" tIns="0" rIns="0" bIns="0" rtlCol="0" anchor="t"/>
          <a:lstStyle/>
          <a:p>
            <a:pPr marL="0" indent="0" algn="l">
              <a:lnSpc>
                <a:spcPts val="2750"/>
              </a:lnSpc>
              <a:buNone/>
            </a:pPr>
            <a:r>
              <a:rPr lang="en-US" sz="1700" dirty="0">
                <a:solidFill>
                  <a:srgbClr val="E5E0DF"/>
                </a:solidFill>
                <a:latin typeface="Barlow" pitchFamily="34" charset="0"/>
                <a:ea typeface="Barlow" pitchFamily="34" charset="-122"/>
                <a:cs typeface="Barlow" pitchFamily="34" charset="-120"/>
              </a:rPr>
              <a:t>Estimate development costs and plan for maintenance and updates.</a:t>
            </a:r>
            <a:endParaRPr lang="en-US" sz="1700" dirty="0"/>
          </a:p>
        </p:txBody>
      </p:sp>
      <p:sp>
        <p:nvSpPr>
          <p:cNvPr id="13" name="Text 10"/>
          <p:cNvSpPr/>
          <p:nvPr/>
        </p:nvSpPr>
        <p:spPr>
          <a:xfrm>
            <a:off x="6262688" y="5724644"/>
            <a:ext cx="7591425" cy="1774031"/>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Barlow" pitchFamily="34" charset="0"/>
                <a:ea typeface="Barlow" pitchFamily="34" charset="-122"/>
                <a:cs typeface="Barlow" pitchFamily="34" charset="-120"/>
              </a:rPr>
              <a:t>Mobile app development is a multifaceted process that requires careful planning and execution. By understanding the various aspects discussed, you can create successful and user-friendly mobile applications. The next steps involve conducting thorough research, defining project requirements, and selecting the appropriate tools and technologies.</a:t>
            </a:r>
            <a:endParaRPr lang="en-US" sz="1700" dirty="0"/>
          </a:p>
        </p:txBody>
      </p:sp>
      <p:sp>
        <p:nvSpPr>
          <p:cNvPr id="14" name="Rectangle 13">
            <a:extLst>
              <a:ext uri="{FF2B5EF4-FFF2-40B4-BE49-F238E27FC236}">
                <a16:creationId xmlns:a16="http://schemas.microsoft.com/office/drawing/2014/main" id="{D3446502-2FE8-4450-8716-C316342F8EE4}"/>
              </a:ext>
            </a:extLst>
          </p:cNvPr>
          <p:cNvSpPr/>
          <p:nvPr/>
        </p:nvSpPr>
        <p:spPr>
          <a:xfrm>
            <a:off x="12835771" y="7688179"/>
            <a:ext cx="1794629" cy="5414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M"/>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928</Words>
  <Application>Microsoft Office PowerPoint</Application>
  <PresentationFormat>Custom</PresentationFormat>
  <Paragraphs>81</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Barlow Bold</vt:lpstr>
      <vt:lpstr>Barlow</vt:lpstr>
      <vt:lpstr>Arial</vt:lpstr>
      <vt:lpstr>Barlow Medium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nwetbe njiwung</cp:lastModifiedBy>
  <cp:revision>2</cp:revision>
  <dcterms:created xsi:type="dcterms:W3CDTF">2025-03-31T19:10:44Z</dcterms:created>
  <dcterms:modified xsi:type="dcterms:W3CDTF">2025-03-31T20:15:22Z</dcterms:modified>
</cp:coreProperties>
</file>